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2"/>
  </p:notesMasterIdLst>
  <p:sldIdLst>
    <p:sldId id="257" r:id="rId2"/>
    <p:sldId id="264" r:id="rId3"/>
    <p:sldId id="258" r:id="rId4"/>
    <p:sldId id="310" r:id="rId5"/>
    <p:sldId id="308" r:id="rId6"/>
    <p:sldId id="273" r:id="rId7"/>
    <p:sldId id="282" r:id="rId8"/>
    <p:sldId id="285" r:id="rId9"/>
    <p:sldId id="283" r:id="rId10"/>
    <p:sldId id="286" r:id="rId11"/>
    <p:sldId id="287" r:id="rId12"/>
    <p:sldId id="288" r:id="rId13"/>
    <p:sldId id="289" r:id="rId14"/>
    <p:sldId id="311" r:id="rId15"/>
    <p:sldId id="284" r:id="rId16"/>
    <p:sldId id="275" r:id="rId17"/>
    <p:sldId id="291" r:id="rId18"/>
    <p:sldId id="292" r:id="rId19"/>
    <p:sldId id="290" r:id="rId20"/>
    <p:sldId id="293" r:id="rId21"/>
    <p:sldId id="294" r:id="rId22"/>
    <p:sldId id="295" r:id="rId23"/>
    <p:sldId id="312" r:id="rId24"/>
    <p:sldId id="300" r:id="rId25"/>
    <p:sldId id="262" r:id="rId26"/>
    <p:sldId id="261" r:id="rId27"/>
    <p:sldId id="268" r:id="rId28"/>
    <p:sldId id="299" r:id="rId29"/>
    <p:sldId id="309" r:id="rId30"/>
    <p:sldId id="297" r:id="rId31"/>
    <p:sldId id="296" r:id="rId32"/>
    <p:sldId id="301" r:id="rId33"/>
    <p:sldId id="302" r:id="rId34"/>
    <p:sldId id="303" r:id="rId35"/>
    <p:sldId id="313" r:id="rId36"/>
    <p:sldId id="307" r:id="rId37"/>
    <p:sldId id="306" r:id="rId38"/>
    <p:sldId id="265" r:id="rId39"/>
    <p:sldId id="305" r:id="rId40"/>
    <p:sldId id="304" r:id="rId41"/>
  </p:sldIdLst>
  <p:sldSz cx="16257588" cy="9144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57" userDrawn="1">
          <p15:clr>
            <a:srgbClr val="A4A3A4"/>
          </p15:clr>
        </p15:guide>
        <p15:guide id="2" pos="5098" userDrawn="1">
          <p15:clr>
            <a:srgbClr val="A4A3A4"/>
          </p15:clr>
        </p15:guide>
        <p15:guide id="3" pos="6232" userDrawn="1">
          <p15:clr>
            <a:srgbClr val="A4A3A4"/>
          </p15:clr>
        </p15:guide>
        <p15:guide id="4" pos="4962" userDrawn="1">
          <p15:clr>
            <a:srgbClr val="A4A3A4"/>
          </p15:clr>
        </p15:guide>
        <p15:guide id="5" pos="448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iel Marks" initials="DM" lastIdx="5" clrIdx="0">
    <p:extLst>
      <p:ext uri="{19B8F6BF-5375-455C-9EA6-DF929625EA0E}">
        <p15:presenceInfo xmlns:p15="http://schemas.microsoft.com/office/powerpoint/2012/main" userId="S::daniel.marks@edcoms.co.uk::71acda68-9030-4482-bfb8-07afb8ba540d" providerId="AD"/>
      </p:ext>
    </p:extLst>
  </p:cmAuthor>
  <p:cmAuthor id="2" name="Katrina MacKay" initials="KM" lastIdx="20" clrIdx="1">
    <p:extLst>
      <p:ext uri="{19B8F6BF-5375-455C-9EA6-DF929625EA0E}">
        <p15:presenceInfo xmlns:p15="http://schemas.microsoft.com/office/powerpoint/2012/main" userId="S::Katrina.MacKay@edcoms.co.uk::f08a222a-e76f-476c-a023-d4c611eb5749" providerId="AD"/>
      </p:ext>
    </p:extLst>
  </p:cmAuthor>
  <p:cmAuthor id="3" name="Toni Chase" initials="TC" lastIdx="23" clrIdx="2">
    <p:extLst>
      <p:ext uri="{19B8F6BF-5375-455C-9EA6-DF929625EA0E}">
        <p15:presenceInfo xmlns:p15="http://schemas.microsoft.com/office/powerpoint/2012/main" userId="243eee97231d2754" providerId="Windows Live"/>
      </p:ext>
    </p:extLst>
  </p:cmAuthor>
  <p:cmAuthor id="4" name="Mila Gorini" initials="MG" lastIdx="2" clrIdx="3">
    <p:extLst>
      <p:ext uri="{19B8F6BF-5375-455C-9EA6-DF929625EA0E}">
        <p15:presenceInfo xmlns:p15="http://schemas.microsoft.com/office/powerpoint/2012/main" userId="Mila Gorin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5A1"/>
    <a:srgbClr val="006937"/>
    <a:srgbClr val="61A6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25"/>
    <p:restoredTop sz="49760" autoAdjust="0"/>
  </p:normalViewPr>
  <p:slideViewPr>
    <p:cSldViewPr snapToGrid="0" snapToObjects="1">
      <p:cViewPr varScale="1">
        <p:scale>
          <a:sx n="39" d="100"/>
          <a:sy n="39" d="100"/>
        </p:scale>
        <p:origin x="2634" y="54"/>
      </p:cViewPr>
      <p:guideLst>
        <p:guide orient="horz" pos="2857"/>
        <p:guide pos="5098"/>
        <p:guide pos="6232"/>
        <p:guide pos="4962"/>
        <p:guide pos="44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C382B3-A359-A847-84ED-F90E8FFF1527}" type="datetimeFigureOut">
              <a:rPr lang="en-US" smtClean="0"/>
              <a:t>1/11/2022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F330FC-00A2-9E4B-A124-154D540187D3}" type="slidenum">
              <a:rPr lang="en-US" smtClean="0"/>
              <a:t>‹#›</a:t>
            </a:fld>
            <a:endParaRPr lang="en-US" dirty="0"/>
          </a:p>
        </p:txBody>
      </p:sp>
    </p:spTree>
    <p:extLst>
      <p:ext uri="{BB962C8B-B14F-4D97-AF65-F5344CB8AC3E}">
        <p14:creationId xmlns:p14="http://schemas.microsoft.com/office/powerpoint/2010/main" val="538543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Ask if pupils can remember Bella, Greta and Noga from the R-Generation Briefing. </a:t>
            </a:r>
            <a:r>
              <a:rPr lang="en-GB" dirty="0">
                <a:solidFill>
                  <a:schemeClr val="dk1"/>
                </a:solidFill>
              </a:rPr>
              <a:t>Bella, Greta and Noga are active citizens. They get involved in things that matter to them, and to the world.</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b="1" u="sng" dirty="0">
                <a:solidFill>
                  <a:schemeClr val="dk1"/>
                </a:solidFill>
              </a:rPr>
              <a:t>What if?</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dk1"/>
                </a:solidFill>
              </a:rPr>
              <a:t>Explain that you’d like pupils to imagine how they could be active citizens, specifically about waste and recycling at school or home. </a:t>
            </a:r>
          </a:p>
          <a:p>
            <a:pPr marL="0" lvl="0" indent="0" algn="l" rtl="0">
              <a:spcBef>
                <a:spcPts val="0"/>
              </a:spcBef>
              <a:spcAft>
                <a:spcPts val="0"/>
              </a:spcAft>
              <a:buNone/>
            </a:pPr>
            <a:r>
              <a:rPr lang="en-GB" dirty="0">
                <a:solidFill>
                  <a:schemeClr val="dk1"/>
                </a:solidFill>
              </a:rPr>
              <a:t>Thinking about potential problem areas, or things that can be improved in your community, encourage sky-high thinking by asking students to come up with big 'what if' statements, such as:</a:t>
            </a:r>
          </a:p>
          <a:p>
            <a:pPr marL="457200" lvl="0" indent="-298450" algn="l" rtl="0">
              <a:spcBef>
                <a:spcPts val="0"/>
              </a:spcBef>
              <a:spcAft>
                <a:spcPts val="0"/>
              </a:spcAft>
              <a:buClr>
                <a:schemeClr val="dk1"/>
              </a:buClr>
              <a:buSzPts val="1100"/>
              <a:buChar char="●"/>
            </a:pPr>
            <a:r>
              <a:rPr lang="en-GB" dirty="0">
                <a:solidFill>
                  <a:schemeClr val="dk1"/>
                </a:solidFill>
              </a:rPr>
              <a:t>What if our school had no waste? </a:t>
            </a:r>
          </a:p>
          <a:p>
            <a:pPr marL="457200" lvl="0" indent="-298450" algn="l" rtl="0">
              <a:spcBef>
                <a:spcPts val="0"/>
              </a:spcBef>
              <a:spcAft>
                <a:spcPts val="0"/>
              </a:spcAft>
              <a:buClr>
                <a:schemeClr val="dk1"/>
              </a:buClr>
              <a:buSzPts val="1100"/>
              <a:buChar char="●"/>
            </a:pPr>
            <a:r>
              <a:rPr lang="en-GB" dirty="0">
                <a:solidFill>
                  <a:schemeClr val="dk1"/>
                </a:solidFill>
              </a:rPr>
              <a:t>What if solar panels powered everything? </a:t>
            </a:r>
          </a:p>
          <a:p>
            <a:pPr marL="457200" lvl="0" indent="-298450" algn="l" rtl="0">
              <a:spcBef>
                <a:spcPts val="0"/>
              </a:spcBef>
              <a:spcAft>
                <a:spcPts val="0"/>
              </a:spcAft>
              <a:buClr>
                <a:schemeClr val="dk1"/>
              </a:buClr>
              <a:buSzPts val="1100"/>
              <a:buChar char="●"/>
            </a:pPr>
            <a:r>
              <a:rPr lang="en-GB" dirty="0">
                <a:solidFill>
                  <a:schemeClr val="dk1"/>
                </a:solidFill>
              </a:rPr>
              <a:t>What if we had a wall made of plants? </a:t>
            </a:r>
          </a:p>
          <a:p>
            <a:pPr marL="457200" lvl="0" indent="-298450" algn="l" rtl="0">
              <a:spcBef>
                <a:spcPts val="0"/>
              </a:spcBef>
              <a:spcAft>
                <a:spcPts val="0"/>
              </a:spcAft>
              <a:buClr>
                <a:schemeClr val="dk1"/>
              </a:buClr>
              <a:buSzPts val="1100"/>
              <a:buChar char="●"/>
            </a:pPr>
            <a:r>
              <a:rPr lang="en-GB" dirty="0">
                <a:solidFill>
                  <a:schemeClr val="dk1"/>
                </a:solidFill>
              </a:rPr>
              <a:t>What if all cars were electric?</a:t>
            </a:r>
          </a:p>
          <a:p>
            <a:pPr marL="457200" lvl="0" indent="-298450" algn="l" rtl="0">
              <a:spcBef>
                <a:spcPts val="0"/>
              </a:spcBef>
              <a:spcAft>
                <a:spcPts val="0"/>
              </a:spcAft>
              <a:buClr>
                <a:schemeClr val="dk1"/>
              </a:buClr>
              <a:buSzPts val="1100"/>
              <a:buChar char="●"/>
            </a:pPr>
            <a:r>
              <a:rPr lang="en-GB" dirty="0">
                <a:solidFill>
                  <a:schemeClr val="dk1"/>
                </a:solidFill>
              </a:rPr>
              <a:t>What if all plastic was recycled?</a:t>
            </a:r>
          </a:p>
          <a:p>
            <a:pPr marL="457200" lvl="0" indent="-298450" algn="l" rtl="0">
              <a:spcBef>
                <a:spcPts val="0"/>
              </a:spcBef>
              <a:spcAft>
                <a:spcPts val="0"/>
              </a:spcAft>
              <a:buClr>
                <a:schemeClr val="dk1"/>
              </a:buClr>
              <a:buSzPts val="1100"/>
              <a:buChar char="●"/>
            </a:pPr>
            <a:r>
              <a:rPr lang="en-GB" dirty="0">
                <a:solidFill>
                  <a:schemeClr val="dk1"/>
                </a:solidFill>
              </a:rPr>
              <a:t>What if some ‘lines’ could become ‘circles’?</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Clr>
                <a:srgbClr val="000000"/>
              </a:buClr>
              <a:buSzPts val="1100"/>
              <a:buFont typeface="Arial"/>
              <a:buNone/>
            </a:pPr>
            <a:r>
              <a:rPr lang="en-GB" dirty="0">
                <a:solidFill>
                  <a:schemeClr val="dk1"/>
                </a:solidFill>
              </a:rPr>
              <a:t>In small groups, pupils discuss their ideas and write them down on large sheets of paper.</a:t>
            </a:r>
          </a:p>
          <a:p>
            <a:pPr marL="0" lvl="0" indent="0" algn="l" rtl="0">
              <a:spcBef>
                <a:spcPts val="0"/>
              </a:spcBef>
              <a:spcAft>
                <a:spcPts val="0"/>
              </a:spcAft>
              <a:buClr>
                <a:srgbClr val="000000"/>
              </a:buClr>
              <a:buSzPts val="1100"/>
              <a:buFont typeface="Arial"/>
              <a:buNone/>
            </a:pPr>
            <a:endParaRPr lang="en-GB" dirty="0">
              <a:solidFill>
                <a:schemeClr val="dk1"/>
              </a:solidFill>
            </a:endParaRPr>
          </a:p>
          <a:p>
            <a:pPr marL="0" lvl="0" indent="0" algn="l" rtl="0">
              <a:spcBef>
                <a:spcPts val="0"/>
              </a:spcBef>
              <a:spcAft>
                <a:spcPts val="0"/>
              </a:spcAft>
              <a:buClr>
                <a:srgbClr val="000000"/>
              </a:buClr>
              <a:buSzPts val="1100"/>
              <a:buFont typeface="Arial"/>
              <a:buNone/>
            </a:pPr>
            <a:r>
              <a:rPr lang="en-GB" b="1" dirty="0">
                <a:solidFill>
                  <a:schemeClr val="dk1"/>
                </a:solidFill>
              </a:rPr>
              <a:t>Support: </a:t>
            </a:r>
            <a:r>
              <a:rPr lang="en-GB" b="0" dirty="0">
                <a:solidFill>
                  <a:schemeClr val="dk1"/>
                </a:solidFill>
              </a:rPr>
              <a:t>Ask pupils to think about what areas they could impact upon in their community, e.g., waste, energy/electricity/heating, green spaces, recycling</a:t>
            </a:r>
            <a:endParaRPr lang="en-GB" b="1" dirty="0">
              <a:solidFill>
                <a:schemeClr val="dk1"/>
              </a:solidFill>
            </a:endParaRP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b="1" u="sng" dirty="0">
                <a:solidFill>
                  <a:schemeClr val="dk1"/>
                </a:solidFill>
              </a:rPr>
              <a:t>Notes</a:t>
            </a:r>
          </a:p>
          <a:p>
            <a:pPr marL="0" lvl="0" indent="0" algn="l" rtl="0">
              <a:spcBef>
                <a:spcPts val="0"/>
              </a:spcBef>
              <a:spcAft>
                <a:spcPts val="0"/>
              </a:spcAft>
              <a:buClr>
                <a:schemeClr val="dk1"/>
              </a:buClr>
              <a:buSzPts val="1100"/>
              <a:buFont typeface="Arial"/>
              <a:buNone/>
            </a:pPr>
            <a:r>
              <a:rPr lang="en-GB" dirty="0">
                <a:solidFill>
                  <a:schemeClr val="dk1"/>
                </a:solidFill>
              </a:rPr>
              <a:t>If needed, briefly remind pupils that:</a:t>
            </a:r>
          </a:p>
          <a:p>
            <a:pPr marL="457200" lvl="0" indent="-298450" algn="l" rtl="0">
              <a:spcBef>
                <a:spcPts val="0"/>
              </a:spcBef>
              <a:spcAft>
                <a:spcPts val="0"/>
              </a:spcAft>
              <a:buClr>
                <a:schemeClr val="dk1"/>
              </a:buClr>
              <a:buSzPts val="1100"/>
              <a:buChar char="●"/>
            </a:pPr>
            <a:r>
              <a:rPr lang="en-GB" dirty="0">
                <a:solidFill>
                  <a:schemeClr val="dk1"/>
                </a:solidFill>
              </a:rPr>
              <a:t>Bella Lack is a young conservationist who wants everyone to understand that being part of change can be positive and that when we </a:t>
            </a:r>
            <a:r>
              <a:rPr lang="en-GB" b="1" dirty="0">
                <a:solidFill>
                  <a:schemeClr val="dk1"/>
                </a:solidFill>
              </a:rPr>
              <a:t>change how we think</a:t>
            </a:r>
            <a:r>
              <a:rPr lang="en-GB" dirty="0">
                <a:solidFill>
                  <a:schemeClr val="dk1"/>
                </a:solidFill>
              </a:rPr>
              <a:t>, we can change how we act.</a:t>
            </a:r>
          </a:p>
          <a:p>
            <a:pPr marL="457200" lvl="0" indent="-298450" algn="l" rtl="0">
              <a:spcBef>
                <a:spcPts val="0"/>
              </a:spcBef>
              <a:spcAft>
                <a:spcPts val="0"/>
              </a:spcAft>
              <a:buClr>
                <a:schemeClr val="dk1"/>
              </a:buClr>
              <a:buSzPts val="1100"/>
              <a:buChar char="●"/>
            </a:pPr>
            <a:r>
              <a:rPr lang="en-GB" dirty="0">
                <a:solidFill>
                  <a:schemeClr val="dk1"/>
                </a:solidFill>
              </a:rPr>
              <a:t>Greta Thunberg </a:t>
            </a:r>
            <a:r>
              <a:rPr lang="en-GB" dirty="0">
                <a:solidFill>
                  <a:schemeClr val="dk1"/>
                </a:solidFill>
                <a:highlight>
                  <a:schemeClr val="lt1"/>
                </a:highlight>
              </a:rPr>
              <a:t>is a Swedish environmental activist who is internationally known. She’s </a:t>
            </a:r>
            <a:r>
              <a:rPr lang="en-GB" b="1" dirty="0">
                <a:solidFill>
                  <a:schemeClr val="dk1"/>
                </a:solidFill>
                <a:highlight>
                  <a:schemeClr val="lt1"/>
                </a:highlight>
              </a:rPr>
              <a:t>not afraid</a:t>
            </a:r>
            <a:r>
              <a:rPr lang="en-GB" dirty="0">
                <a:solidFill>
                  <a:schemeClr val="dk1"/>
                </a:solidFill>
                <a:highlight>
                  <a:schemeClr val="lt1"/>
                </a:highlight>
              </a:rPr>
              <a:t> to challenge world leaders to take immediate action against climate change.</a:t>
            </a:r>
            <a:endParaRPr lang="en-GB" dirty="0">
              <a:solidFill>
                <a:schemeClr val="dk1"/>
              </a:solidFill>
            </a:endParaRPr>
          </a:p>
          <a:p>
            <a:pPr marL="457200" lvl="0" indent="-298450" algn="l" rtl="0">
              <a:spcBef>
                <a:spcPts val="0"/>
              </a:spcBef>
              <a:spcAft>
                <a:spcPts val="0"/>
              </a:spcAft>
              <a:buClr>
                <a:schemeClr val="dk1"/>
              </a:buClr>
              <a:buSzPts val="1100"/>
              <a:buChar char="●"/>
            </a:pPr>
            <a:r>
              <a:rPr lang="en-GB" dirty="0">
                <a:solidFill>
                  <a:schemeClr val="dk1"/>
                </a:solidFill>
              </a:rPr>
              <a:t>Noga Levy-Rapoport from London is leading protests that highlight the importance of listening to young people’s views and is </a:t>
            </a:r>
            <a:r>
              <a:rPr lang="en-GB" b="1" dirty="0">
                <a:solidFill>
                  <a:schemeClr val="dk1"/>
                </a:solidFill>
              </a:rPr>
              <a:t>taking action</a:t>
            </a:r>
            <a:r>
              <a:rPr lang="en-GB" dirty="0">
                <a:solidFill>
                  <a:schemeClr val="dk1"/>
                </a:solidFill>
              </a:rPr>
              <a:t> to get schools to teach much more about sustainability and climate education.</a:t>
            </a:r>
            <a:endParaRPr lang="en-GB" sz="1100" dirty="0">
              <a:solidFill>
                <a:srgbClr val="3C4043"/>
              </a:solidFill>
              <a:highlight>
                <a:srgbClr val="FFFFFF"/>
              </a:highlight>
              <a:latin typeface="Roboto"/>
              <a:ea typeface="Roboto"/>
              <a:cs typeface="Roboto"/>
              <a:sym typeface="Roboto"/>
            </a:endParaRP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5</a:t>
            </a:fld>
            <a:endParaRPr lang="en-US" dirty="0"/>
          </a:p>
        </p:txBody>
      </p:sp>
    </p:spTree>
    <p:extLst>
      <p:ext uri="{BB962C8B-B14F-4D97-AF65-F5344CB8AC3E}">
        <p14:creationId xmlns:p14="http://schemas.microsoft.com/office/powerpoint/2010/main" val="2668916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GB" dirty="0">
                <a:solidFill>
                  <a:schemeClr val="dk1"/>
                </a:solidFill>
              </a:rPr>
              <a:t>If working as a whole class, decide which actions will be part of your action plan and which </a:t>
            </a:r>
            <a:r>
              <a:rPr lang="en-GB">
                <a:solidFill>
                  <a:schemeClr val="dk1"/>
                </a:solidFill>
              </a:rPr>
              <a:t>you will tackle first.</a:t>
            </a:r>
            <a:endParaRPr lang="en-GB" dirty="0">
              <a:solidFill>
                <a:schemeClr val="dk1"/>
              </a:solidFill>
            </a:endParaRPr>
          </a:p>
          <a:p>
            <a:pPr marL="0" lvl="0" indent="0" algn="l" rtl="0">
              <a:spcBef>
                <a:spcPts val="0"/>
              </a:spcBef>
              <a:spcAft>
                <a:spcPts val="0"/>
              </a:spcAft>
              <a:buClr>
                <a:schemeClr val="dk1"/>
              </a:buClr>
              <a:buSzPts val="1100"/>
              <a:buFont typeface="Arial"/>
              <a:buNone/>
            </a:pPr>
            <a:endParaRPr lang="en-GB" dirty="0">
              <a:solidFill>
                <a:schemeClr val="dk1"/>
              </a:solidFill>
            </a:endParaRPr>
          </a:p>
          <a:p>
            <a:pPr marL="0" lvl="0" indent="0" algn="l" rtl="0">
              <a:spcBef>
                <a:spcPts val="0"/>
              </a:spcBef>
              <a:spcAft>
                <a:spcPts val="0"/>
              </a:spcAft>
              <a:buClr>
                <a:schemeClr val="dk1"/>
              </a:buClr>
              <a:buSzPts val="1100"/>
              <a:buFont typeface="Arial"/>
              <a:buNone/>
            </a:pPr>
            <a:r>
              <a:rPr lang="en-GB" dirty="0">
                <a:solidFill>
                  <a:schemeClr val="dk1"/>
                </a:solidFill>
              </a:rPr>
              <a:t>If working in smaller groups, assign one or more actions from your list of ideas to each group of pupils.</a:t>
            </a:r>
          </a:p>
          <a:p>
            <a:pPr marL="0" lvl="0" indent="0" algn="l" rtl="0">
              <a:spcBef>
                <a:spcPts val="0"/>
              </a:spcBef>
              <a:spcAft>
                <a:spcPts val="0"/>
              </a:spcAft>
              <a:buClr>
                <a:schemeClr val="dk1"/>
              </a:buClr>
              <a:buSzPts val="1100"/>
              <a:buFont typeface="Arial"/>
              <a:buNone/>
            </a:pPr>
            <a:endParaRPr lang="en-GB" dirty="0">
              <a:solidFill>
                <a:schemeClr val="dk1"/>
              </a:solidFill>
            </a:endParaRPr>
          </a:p>
          <a:p>
            <a:pPr marL="0" lvl="0" indent="0" algn="l" rtl="0">
              <a:spcBef>
                <a:spcPts val="0"/>
              </a:spcBef>
              <a:spcAft>
                <a:spcPts val="0"/>
              </a:spcAft>
              <a:buClr>
                <a:schemeClr val="dk1"/>
              </a:buClr>
              <a:buSzPts val="1100"/>
              <a:buFont typeface="Arial"/>
              <a:buNone/>
            </a:pPr>
            <a:r>
              <a:rPr lang="en-GB" dirty="0">
                <a:solidFill>
                  <a:schemeClr val="dk1"/>
                </a:solidFill>
              </a:rPr>
              <a:t>For example, you may wish to help each group identify one action they can take straight away for a ‘quick win’ and one action they can plan to encourage a longer-term positive change. Help pupils as they complete an action plan template to include both ideas.</a:t>
            </a:r>
          </a:p>
          <a:p>
            <a:pPr marL="0" lvl="0" indent="0" algn="l" rtl="0">
              <a:spcBef>
                <a:spcPts val="0"/>
              </a:spcBef>
              <a:spcAft>
                <a:spcPts val="0"/>
              </a:spcAft>
              <a:buClr>
                <a:schemeClr val="dk1"/>
              </a:buClr>
              <a:buSzPts val="1100"/>
              <a:buFont typeface="Arial"/>
              <a:buNone/>
            </a:pPr>
            <a:endParaRPr lang="en-GB" dirty="0">
              <a:solidFill>
                <a:schemeClr val="dk1"/>
              </a:solidFill>
            </a:endParaRPr>
          </a:p>
          <a:p>
            <a:pPr marL="0" lvl="0" indent="0" algn="l" rtl="0">
              <a:spcBef>
                <a:spcPts val="0"/>
              </a:spcBef>
              <a:spcAft>
                <a:spcPts val="0"/>
              </a:spcAft>
              <a:buClr>
                <a:schemeClr val="dk1"/>
              </a:buClr>
              <a:buSzPts val="1100"/>
              <a:buFont typeface="Arial"/>
              <a:buNone/>
            </a:pPr>
            <a:r>
              <a:rPr lang="en-GB" dirty="0">
                <a:solidFill>
                  <a:schemeClr val="dk1"/>
                </a:solidFill>
              </a:rPr>
              <a:t>Share ideas. Congratulate pupils on their enthusiasm and commitment to being active citizens and helping everyone to turn lines into circles!</a:t>
            </a:r>
          </a:p>
          <a:p>
            <a:pPr marL="0" lvl="0" indent="0" algn="l" rtl="0">
              <a:spcBef>
                <a:spcPts val="0"/>
              </a:spcBef>
              <a:spcAft>
                <a:spcPts val="0"/>
              </a:spcAft>
              <a:buClr>
                <a:schemeClr val="dk1"/>
              </a:buClr>
              <a:buSzPts val="1100"/>
              <a:buFont typeface="Arial"/>
              <a:buNone/>
            </a:pPr>
            <a:endParaRPr lang="en-GB" dirty="0">
              <a:solidFill>
                <a:schemeClr val="dk1"/>
              </a:solidFill>
            </a:endParaRPr>
          </a:p>
          <a:p>
            <a:pPr marL="0" lvl="0" indent="0" algn="l" rtl="0">
              <a:spcBef>
                <a:spcPts val="0"/>
              </a:spcBef>
              <a:spcAft>
                <a:spcPts val="0"/>
              </a:spcAft>
              <a:buNone/>
            </a:pPr>
            <a:r>
              <a:rPr lang="en-GB" dirty="0">
                <a:solidFill>
                  <a:schemeClr val="dk1"/>
                </a:solidFill>
              </a:rPr>
              <a:t>Arrange for how pupils will carry out their actions and when you will meet next to review progress and build on these steps with even more great ideas.</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Clr>
                <a:schemeClr val="dk1"/>
              </a:buClr>
              <a:buSzPts val="1100"/>
              <a:buFont typeface="Arial"/>
              <a:buNone/>
            </a:pPr>
            <a:r>
              <a:rPr lang="en-GB" dirty="0">
                <a:solidFill>
                  <a:schemeClr val="dk1"/>
                </a:solidFill>
              </a:rPr>
              <a:t>You may wish to collate groups’ individual action plans into one central document to be shared among all groups.</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18</a:t>
            </a:fld>
            <a:endParaRPr lang="en-US" dirty="0"/>
          </a:p>
        </p:txBody>
      </p:sp>
    </p:spTree>
    <p:extLst>
      <p:ext uri="{BB962C8B-B14F-4D97-AF65-F5344CB8AC3E}">
        <p14:creationId xmlns:p14="http://schemas.microsoft.com/office/powerpoint/2010/main" val="3115540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Use these ideas to help pupils need some support.</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solidFill>
                  <a:schemeClr val="dk1"/>
                </a:solidFill>
              </a:rPr>
              <a:t>Pupils can share their own stories of how they are making changes to how they think and behave, demonstrating to their peers how it’s possible to choose to reduce, reuse or recycle and build more sustainable habits without it taking much effort or being too disruptive to previous habits. Their examples and successes, shared in assemblies, newsletters and social media, can inspire others.</a:t>
            </a:r>
          </a:p>
          <a:p>
            <a:pPr marL="0" lvl="0" indent="0" algn="l" rtl="0">
              <a:spcBef>
                <a:spcPts val="0"/>
              </a:spcBef>
              <a:spcAft>
                <a:spcPts val="0"/>
              </a:spcAft>
              <a:buClr>
                <a:schemeClr val="dk1"/>
              </a:buClr>
              <a:buSzPts val="1100"/>
              <a:buFont typeface="Arial"/>
              <a:buNone/>
            </a:pPr>
            <a:endParaRPr lang="en-GB" dirty="0">
              <a:solidFill>
                <a:schemeClr val="dk1"/>
              </a:solidFill>
            </a:endParaRPr>
          </a:p>
          <a:p>
            <a:pPr marL="0" lvl="0" indent="0" algn="l" rtl="0">
              <a:spcBef>
                <a:spcPts val="0"/>
              </a:spcBef>
              <a:spcAft>
                <a:spcPts val="0"/>
              </a:spcAft>
              <a:buNone/>
            </a:pPr>
            <a:r>
              <a:rPr lang="en-GB" dirty="0"/>
              <a:t>Other ideas:</a:t>
            </a:r>
          </a:p>
          <a:p>
            <a:pPr marL="457200" lvl="0" indent="-298450" algn="l" rtl="0">
              <a:spcBef>
                <a:spcPts val="0"/>
              </a:spcBef>
              <a:spcAft>
                <a:spcPts val="0"/>
              </a:spcAft>
              <a:buSzPts val="1100"/>
              <a:buChar char="●"/>
            </a:pPr>
            <a:r>
              <a:rPr lang="en-GB" dirty="0"/>
              <a:t>Visit a local supermarket and look at the packaging options. Write letters campaigning for less packaging. Look for smart swaps, such as buying loose fruit and vegetables instead of packaged versions.</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19</a:t>
            </a:fld>
            <a:endParaRPr lang="en-US" dirty="0"/>
          </a:p>
        </p:txBody>
      </p:sp>
    </p:spTree>
    <p:extLst>
      <p:ext uri="{BB962C8B-B14F-4D97-AF65-F5344CB8AC3E}">
        <p14:creationId xmlns:p14="http://schemas.microsoft.com/office/powerpoint/2010/main" val="3491129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Begin by reminding pupils that active citizens are people who get involved </a:t>
            </a:r>
            <a:r>
              <a:rPr lang="en-GB" dirty="0">
                <a:solidFill>
                  <a:schemeClr val="dk1"/>
                </a:solidFill>
              </a:rPr>
              <a:t>in things that matter to them or to the world.</a:t>
            </a:r>
          </a:p>
          <a:p>
            <a:pPr marL="0" lvl="0" indent="0" algn="l" rtl="0">
              <a:spcBef>
                <a:spcPts val="0"/>
              </a:spcBef>
              <a:spcAft>
                <a:spcPts val="0"/>
              </a:spcAft>
              <a:buNone/>
            </a:pPr>
            <a:r>
              <a:rPr lang="en-GB" dirty="0">
                <a:solidFill>
                  <a:schemeClr val="dk1"/>
                </a:solidFill>
              </a:rPr>
              <a:t>Ask pupils to remind you why it’s important that we try to reduce, reuse and recycle - why does this matter to pupils, and why does this matter for the world?</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How have pupils been getting involved? Invite groups to report back on their progress with their action plans, and individual pupils to share any additional steps they have been taking to be active citizens about waste and recycling at home or when out and about. In particular, share any examples of how pupils have reduced their use of new materials.</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Congratulate any groups who have completed their actions successfully. Encourage them to keep an eye on progress to make sure it is sustained.</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Support any groups who have not yet completed their actions. Praise them for any progress so far and help them to find concrete steps that will help them to complete the actions.</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Briefly discuss what visible differences pupils can see so far, thanks to their active citizenship - how are people reducing, reusing and recycling?</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24</a:t>
            </a:fld>
            <a:endParaRPr lang="en-US" dirty="0"/>
          </a:p>
        </p:txBody>
      </p:sp>
    </p:spTree>
    <p:extLst>
      <p:ext uri="{BB962C8B-B14F-4D97-AF65-F5344CB8AC3E}">
        <p14:creationId xmlns:p14="http://schemas.microsoft.com/office/powerpoint/2010/main" val="4005713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Highlight that less than half of household waste gets recycled (About 45% of household waste is recycled in the UK). You could also point out that homes waste about 7 million tonnes of food every year, most of which is perfectly safe to eat.</a:t>
            </a:r>
          </a:p>
          <a:p>
            <a:pPr marL="457200" lvl="0" indent="-298450" algn="l" rtl="0">
              <a:spcBef>
                <a:spcPts val="0"/>
              </a:spcBef>
              <a:spcAft>
                <a:spcPts val="0"/>
              </a:spcAft>
              <a:buSzPts val="1100"/>
              <a:buChar char="●"/>
            </a:pPr>
            <a:r>
              <a:rPr lang="en-GB" dirty="0"/>
              <a:t>Why do we not recycle more than this? What might stop people? What mistakes might people make, that mean items can’t be recycled?</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Ask pupils to explore one scenario on the slide in a small group and then share their ideas. Click to reveal the barriers.</a:t>
            </a:r>
          </a:p>
          <a:p>
            <a:pPr marL="457200" lvl="0" indent="-298450" algn="l" rtl="0">
              <a:spcBef>
                <a:spcPts val="0"/>
              </a:spcBef>
              <a:spcAft>
                <a:spcPts val="0"/>
              </a:spcAft>
              <a:buClr>
                <a:schemeClr val="dk1"/>
              </a:buClr>
              <a:buSzPts val="1100"/>
              <a:buChar char="●"/>
            </a:pPr>
            <a:r>
              <a:rPr lang="en-GB" dirty="0">
                <a:solidFill>
                  <a:schemeClr val="dk1"/>
                </a:solidFill>
              </a:rPr>
              <a:t>Joe should check what can and cannot be recycled in his local area before putting something in the recycling bin. Most plastic bags cannot be recycled at home, but can at a local supermarket. This is a </a:t>
            </a:r>
            <a:r>
              <a:rPr lang="en-GB" b="1" dirty="0">
                <a:solidFill>
                  <a:schemeClr val="dk1"/>
                </a:solidFill>
              </a:rPr>
              <a:t>knowledge </a:t>
            </a:r>
            <a:r>
              <a:rPr lang="en-GB" dirty="0">
                <a:solidFill>
                  <a:schemeClr val="dk1"/>
                </a:solidFill>
              </a:rPr>
              <a:t>barrier. It’s important to do the right thing. When you lead by example you can inspire your friends and family to reduce, reuse and recycle too. When we all do it, we make a big difference together. We can all find ways to make recycling easier. Put empty containers by the sink and rinse when washing up. Place recycling bins where they are easiest to use. And it doesn’t take long to learn how to recycle different containers and materials. Recycling doesn’t have to take time!</a:t>
            </a:r>
          </a:p>
          <a:p>
            <a:pPr marL="457200" lvl="0" indent="-298450" algn="l" rtl="0">
              <a:spcBef>
                <a:spcPts val="0"/>
              </a:spcBef>
              <a:spcAft>
                <a:spcPts val="0"/>
              </a:spcAft>
              <a:buClr>
                <a:schemeClr val="dk1"/>
              </a:buClr>
              <a:buSzPts val="1100"/>
              <a:buChar char="●"/>
            </a:pPr>
            <a:r>
              <a:rPr lang="en-GB" dirty="0">
                <a:solidFill>
                  <a:schemeClr val="dk1"/>
                </a:solidFill>
              </a:rPr>
              <a:t>It would be easier for Khadija to recycle if there were more recycling bins, or more regular collections. She should wait and find an empty recycling bin for her can. This is a </a:t>
            </a:r>
            <a:r>
              <a:rPr lang="en-GB" b="1" dirty="0">
                <a:solidFill>
                  <a:schemeClr val="dk1"/>
                </a:solidFill>
              </a:rPr>
              <a:t>physical</a:t>
            </a:r>
            <a:r>
              <a:rPr lang="en-GB" dirty="0">
                <a:solidFill>
                  <a:schemeClr val="dk1"/>
                </a:solidFill>
              </a:rPr>
              <a:t> barrier. Empty containers are light! A recycling bin is usually less far away than we think, or we could even take the empty home. We’re happy to carry a full drink with us - why not the empty?</a:t>
            </a:r>
          </a:p>
          <a:p>
            <a:pPr marL="457200" lvl="0" indent="-298450" algn="l" rtl="0">
              <a:spcBef>
                <a:spcPts val="0"/>
              </a:spcBef>
              <a:spcAft>
                <a:spcPts val="0"/>
              </a:spcAft>
              <a:buClr>
                <a:schemeClr val="dk1"/>
              </a:buClr>
              <a:buSzPts val="1100"/>
              <a:buChar char="●"/>
            </a:pPr>
            <a:r>
              <a:rPr lang="en-GB" dirty="0">
                <a:solidFill>
                  <a:schemeClr val="dk1"/>
                </a:solidFill>
              </a:rPr>
              <a:t>Sarah has made a choice not to recycle properly by not cleaning her food container first. Left over foods can contaminate other recyclables. This is a </a:t>
            </a:r>
            <a:r>
              <a:rPr lang="en-GB" b="1" dirty="0">
                <a:solidFill>
                  <a:schemeClr val="dk1"/>
                </a:solidFill>
              </a:rPr>
              <a:t>behavioural</a:t>
            </a:r>
            <a:r>
              <a:rPr lang="en-GB" dirty="0">
                <a:solidFill>
                  <a:schemeClr val="dk1"/>
                </a:solidFill>
              </a:rPr>
              <a:t> barrier. Recyclable containers just need a quick rinse to remove any leftover product. They get a much better wash at the start of the recycling process.</a:t>
            </a:r>
          </a:p>
          <a:p>
            <a:pPr marL="457200" lvl="0" indent="-298450" algn="l" rtl="0">
              <a:spcBef>
                <a:spcPts val="0"/>
              </a:spcBef>
              <a:spcAft>
                <a:spcPts val="0"/>
              </a:spcAft>
              <a:buClr>
                <a:schemeClr val="dk1"/>
              </a:buClr>
              <a:buSzPts val="1100"/>
              <a:buChar char="●"/>
            </a:pPr>
            <a:r>
              <a:rPr lang="en-GB" dirty="0">
                <a:solidFill>
                  <a:schemeClr val="dk1"/>
                </a:solidFill>
              </a:rPr>
              <a:t>Oskar might be encouraged to recycle more if he could see the impact on his local area. This is an </a:t>
            </a:r>
            <a:r>
              <a:rPr lang="en-GB" b="1" dirty="0">
                <a:solidFill>
                  <a:schemeClr val="dk1"/>
                </a:solidFill>
              </a:rPr>
              <a:t>attitudes and perceptions</a:t>
            </a:r>
            <a:r>
              <a:rPr lang="en-GB" dirty="0">
                <a:solidFill>
                  <a:schemeClr val="dk1"/>
                </a:solidFill>
              </a:rPr>
              <a:t> barrier. Every big difference is made of millions of individual actions. We all need to trust that we can make a difference on our own as well as together. Every item saved from waste is a win! Reducing, reusing and recycling saves raw materials, energy and greenhouse gas emissions - and helping to reduce climate change is a vital challenge we can all commit to.</a:t>
            </a: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r>
              <a:rPr lang="en-GB" dirty="0"/>
              <a:t>Refer back to the results of your survey and any pupil interviews, and any reasons that people gave for why they don’t recycle.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Reasons that stop people from recycling can include:</a:t>
            </a:r>
          </a:p>
          <a:p>
            <a:pPr marL="457200" lvl="0" indent="-298450" algn="l" rtl="0">
              <a:spcBef>
                <a:spcPts val="0"/>
              </a:spcBef>
              <a:spcAft>
                <a:spcPts val="0"/>
              </a:spcAft>
              <a:buSzPts val="1100"/>
              <a:buChar char="-"/>
            </a:pPr>
            <a:r>
              <a:rPr lang="en-GB" dirty="0"/>
              <a:t>They are not sure whether or not something is recyclable</a:t>
            </a:r>
          </a:p>
          <a:p>
            <a:pPr marL="457200" lvl="0" indent="-298450" algn="l" rtl="0">
              <a:spcBef>
                <a:spcPts val="0"/>
              </a:spcBef>
              <a:spcAft>
                <a:spcPts val="0"/>
              </a:spcAft>
              <a:buSzPts val="1100"/>
              <a:buChar char="-"/>
            </a:pPr>
            <a:r>
              <a:rPr lang="en-GB" dirty="0"/>
              <a:t>They are too far from a recycling bin (for example bathroom items are less likely to be recycled than those found in the kitchen)</a:t>
            </a:r>
          </a:p>
          <a:p>
            <a:pPr marL="457200" lvl="0" indent="-298450" algn="l" rtl="0">
              <a:spcBef>
                <a:spcPts val="0"/>
              </a:spcBef>
              <a:spcAft>
                <a:spcPts val="0"/>
              </a:spcAft>
              <a:buSzPts val="1100"/>
              <a:buChar char="-"/>
            </a:pPr>
            <a:r>
              <a:rPr lang="en-GB" dirty="0"/>
              <a:t>They are not at home and don’t want to carry an empty container</a:t>
            </a:r>
          </a:p>
          <a:p>
            <a:pPr marL="457200" lvl="0" indent="-298450" algn="l" rtl="0">
              <a:spcBef>
                <a:spcPts val="0"/>
              </a:spcBef>
              <a:spcAft>
                <a:spcPts val="0"/>
              </a:spcAft>
              <a:buSzPts val="1100"/>
              <a:buChar char="-"/>
            </a:pPr>
            <a:r>
              <a:rPr lang="en-GB" dirty="0"/>
              <a:t>They are not bothered about the reasons why</a:t>
            </a:r>
          </a:p>
          <a:p>
            <a:pPr marL="457200" lvl="0" indent="-298450" algn="l" rtl="0">
              <a:spcBef>
                <a:spcPts val="0"/>
              </a:spcBef>
              <a:spcAft>
                <a:spcPts val="0"/>
              </a:spcAft>
              <a:buSzPts val="1100"/>
              <a:buChar char="-"/>
            </a:pPr>
            <a:r>
              <a:rPr lang="en-GB" dirty="0"/>
              <a:t>They don’t want to wash the item</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Mistakes people make can include:</a:t>
            </a:r>
          </a:p>
          <a:p>
            <a:pPr marL="457200" lvl="0" indent="-298450" algn="l" rtl="0">
              <a:spcBef>
                <a:spcPts val="0"/>
              </a:spcBef>
              <a:spcAft>
                <a:spcPts val="0"/>
              </a:spcAft>
              <a:buSzPts val="1100"/>
              <a:buChar char="-"/>
            </a:pPr>
            <a:r>
              <a:rPr lang="en-GB" dirty="0"/>
              <a:t>Putting recyclable materials in the wrong bin</a:t>
            </a:r>
          </a:p>
          <a:p>
            <a:pPr marL="457200" lvl="0" indent="-298450" algn="l" rtl="0">
              <a:spcBef>
                <a:spcPts val="0"/>
              </a:spcBef>
              <a:spcAft>
                <a:spcPts val="0"/>
              </a:spcAft>
              <a:buSzPts val="1100"/>
              <a:buChar char="-"/>
            </a:pPr>
            <a:r>
              <a:rPr lang="en-GB" dirty="0"/>
              <a:t>Not following local recycling instructions  - they are not the same in all parts of the UK. For example, should lids be kept on or left off?</a:t>
            </a:r>
          </a:p>
          <a:p>
            <a:pPr marL="457200" lvl="0" indent="-298450" algn="l" rtl="0">
              <a:spcBef>
                <a:spcPts val="0"/>
              </a:spcBef>
              <a:spcAft>
                <a:spcPts val="0"/>
              </a:spcAft>
              <a:buSzPts val="1100"/>
              <a:buChar char="-"/>
            </a:pPr>
            <a:r>
              <a:rPr lang="en-GB" dirty="0"/>
              <a:t>Forgetting to wash containers</a:t>
            </a:r>
          </a:p>
          <a:p>
            <a:pPr marL="457200" lvl="0" indent="-298450" algn="l" rtl="0">
              <a:spcBef>
                <a:spcPts val="0"/>
              </a:spcBef>
              <a:spcAft>
                <a:spcPts val="0"/>
              </a:spcAft>
              <a:buSzPts val="1100"/>
              <a:buChar char="-"/>
            </a:pPr>
            <a:r>
              <a:rPr lang="en-GB" dirty="0"/>
              <a:t>Adding materials with food waste on them, like greasy paper or card from takeaways</a:t>
            </a:r>
          </a:p>
          <a:p>
            <a:pPr marL="457200" lvl="0" indent="-298450" algn="l" rtl="0">
              <a:spcBef>
                <a:spcPts val="0"/>
              </a:spcBef>
              <a:spcAft>
                <a:spcPts val="0"/>
              </a:spcAft>
              <a:buSzPts val="1100"/>
              <a:buChar char="-"/>
            </a:pPr>
            <a:r>
              <a:rPr lang="en-GB" dirty="0"/>
              <a:t>Getting confused by packaging labelling</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So, if pupils want to be active citizens and help people to recycle more, they need to help to remove reasons that stop them and help them to avoid making mistakes.</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25</a:t>
            </a:fld>
            <a:endParaRPr lang="en-US" dirty="0"/>
          </a:p>
        </p:txBody>
      </p:sp>
    </p:spTree>
    <p:extLst>
      <p:ext uri="{BB962C8B-B14F-4D97-AF65-F5344CB8AC3E}">
        <p14:creationId xmlns:p14="http://schemas.microsoft.com/office/powerpoint/2010/main" val="3928597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It’s helpful to bring in a range of cleaned packaging examples to help pupils identify their material and its recyclability.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Hand out packaging to pupils. First, pupils identify what the packaging is made of without looking at any recycling instructions, for example plastic, glass, card, etc.</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Then, ask pupils to look carefully on the packaging for a recycling symbol like the ones above, or for any other recycling information. (Some packaging has smaller versions of these symbols on it, or alternative symbols that are a variant of the recycling symbol made of three arrows.) </a:t>
            </a:r>
            <a:r>
              <a:rPr lang="en-GB" dirty="0">
                <a:solidFill>
                  <a:schemeClr val="dk1"/>
                </a:solidFill>
              </a:rPr>
              <a:t>You can find out more at https://www.recyclenow.com/recycling-knowledge/packaging-symbols-explained</a:t>
            </a: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Ask each pupil to share what the recycling information says - if it includes one of the green symbols, or a similar version, it’s recyclable. Help pupils to spot specific instructions, like to rinse or keep the lid on.</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However, these symbols are used when the material can be recycled in over ¾ of areas in the UK. While most can be recycled in most areas, this may not always be possible. That means that as well as understanding the recycling symbols on packaging, we also need to understand what we can recycle locally - and where.</a:t>
            </a:r>
          </a:p>
          <a:p>
            <a:pPr marL="0" lvl="0" indent="0" algn="l" rtl="0">
              <a:spcBef>
                <a:spcPts val="0"/>
              </a:spcBef>
              <a:spcAft>
                <a:spcPts val="0"/>
              </a:spcAft>
              <a:buNone/>
            </a:pPr>
            <a:endParaRPr lang="en-GB" dirty="0"/>
          </a:p>
          <a:p>
            <a:pPr marL="0" lvl="0" indent="0" algn="l" rtl="0">
              <a:spcBef>
                <a:spcPts val="0"/>
              </a:spcBef>
              <a:spcAft>
                <a:spcPts val="0"/>
              </a:spcAft>
              <a:buNone/>
            </a:pPr>
            <a:r>
              <a:rPr lang="en-US" b="1" u="sng" dirty="0"/>
              <a:t>On-Pack Recycling Labels (OPRL)</a:t>
            </a:r>
          </a:p>
          <a:p>
            <a:pPr marL="0" lvl="0" indent="0" algn="l" rtl="0">
              <a:spcBef>
                <a:spcPts val="0"/>
              </a:spcBef>
              <a:spcAft>
                <a:spcPts val="0"/>
              </a:spcAft>
              <a:buNone/>
            </a:pPr>
            <a:r>
              <a:rPr lang="en-GB" dirty="0"/>
              <a:t>In 2022, recycling labels will be simplified to help reduce contamination. Labels </a:t>
            </a:r>
            <a:r>
              <a:rPr lang="en-US" dirty="0"/>
              <a:t>are being updated to a simple on-package direction of ‘recycle’ or ‘don’t recycle’. Under the system, any material not collected by at least half of councils will automatically be labelled as ‘don’t recycle’ to avoid contamination problems.</a:t>
            </a:r>
          </a:p>
          <a:p>
            <a:pPr marL="0" lvl="0" indent="0" algn="l" rtl="0">
              <a:spcBef>
                <a:spcPts val="0"/>
              </a:spcBef>
              <a:spcAft>
                <a:spcPts val="0"/>
              </a:spcAft>
              <a:buNone/>
            </a:pPr>
            <a:endParaRPr lang="en-GB" dirty="0"/>
          </a:p>
        </p:txBody>
      </p:sp>
      <p:sp>
        <p:nvSpPr>
          <p:cNvPr id="4" name="Slide Number Placeholder 3"/>
          <p:cNvSpPr>
            <a:spLocks noGrp="1"/>
          </p:cNvSpPr>
          <p:nvPr>
            <p:ph type="sldNum" sz="quarter" idx="5"/>
          </p:nvPr>
        </p:nvSpPr>
        <p:spPr/>
        <p:txBody>
          <a:bodyPr/>
          <a:lstStyle/>
          <a:p>
            <a:fld id="{7DF330FC-00A2-9E4B-A124-154D540187D3}" type="slidenum">
              <a:rPr lang="en-US" smtClean="0"/>
              <a:t>26</a:t>
            </a:fld>
            <a:endParaRPr lang="en-US" dirty="0"/>
          </a:p>
        </p:txBody>
      </p:sp>
    </p:spTree>
    <p:extLst>
      <p:ext uri="{BB962C8B-B14F-4D97-AF65-F5344CB8AC3E}">
        <p14:creationId xmlns:p14="http://schemas.microsoft.com/office/powerpoint/2010/main" val="4014272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Share some fun, and lesser-known recycling facts.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Do pupils know any more?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Look up items you’re unsure about here: https://www.recyclenow.com/what-to-do-with</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27</a:t>
            </a:fld>
            <a:endParaRPr lang="en-US" dirty="0"/>
          </a:p>
        </p:txBody>
      </p:sp>
    </p:spTree>
    <p:extLst>
      <p:ext uri="{BB962C8B-B14F-4D97-AF65-F5344CB8AC3E}">
        <p14:creationId xmlns:p14="http://schemas.microsoft.com/office/powerpoint/2010/main" val="9179386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Ask what pupils can remember from when you briefly explored the recycling locator website at https://www.recyclenow.com/local-recycling during the briefing session.</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Open the site in a browser tab.</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With your guidance, invite pupils up to explore what they can do with each of the three options. Depending on internet access, pupils can explore in groups and report back, or invite pupils up to explore as a group:</a:t>
            </a:r>
          </a:p>
          <a:p>
            <a:pPr marL="457200" lvl="0" indent="-298450" algn="l" rtl="0">
              <a:spcBef>
                <a:spcPts val="0"/>
              </a:spcBef>
              <a:spcAft>
                <a:spcPts val="0"/>
              </a:spcAft>
              <a:buSzPts val="1100"/>
              <a:buChar char="-"/>
            </a:pPr>
            <a:r>
              <a:rPr lang="en-GB" dirty="0"/>
              <a:t>Use the ‘Recycle a specific item’ box to find out how to recycle each of the items in your community (use your school’s postcode).</a:t>
            </a:r>
          </a:p>
          <a:p>
            <a:pPr marL="457200" lvl="0" indent="-298450" algn="l" rtl="0">
              <a:spcBef>
                <a:spcPts val="0"/>
              </a:spcBef>
              <a:spcAft>
                <a:spcPts val="0"/>
              </a:spcAft>
              <a:buSzPts val="1100"/>
              <a:buChar char="-"/>
            </a:pPr>
            <a:r>
              <a:rPr lang="en-GB" dirty="0"/>
              <a:t>Click on ‘Recycling at home’, (again enter your school’s postcode) and click on each type of container to see what they can recycle from home and at school</a:t>
            </a:r>
          </a:p>
          <a:p>
            <a:pPr marL="457200" lvl="0" indent="-298450" algn="l" rtl="0">
              <a:spcBef>
                <a:spcPts val="0"/>
              </a:spcBef>
              <a:spcAft>
                <a:spcPts val="0"/>
              </a:spcAft>
              <a:buSzPts val="1100"/>
              <a:buChar char="-"/>
            </a:pPr>
            <a:r>
              <a:rPr lang="en-GB" dirty="0"/>
              <a:t>Enter your school’s postcode into ‘Recycling locations’ and then click to explore other recycling opportunities in your community. These can help us to recycle items we can’t put in our home recycling, or to recycle things we use or buy when out and about.</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Highlight that these two quick activities give pupils all the information they need to recycle much more - and to help others! Exactly what we can recycle, and the right way to do so in your local community.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Explain that pupils can use this information as part of their action plans and campaign!</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Note: all UK Local Authorities collect bottles kerbside – including kitchen cleaners, shampoo bottles, etc.</a:t>
            </a:r>
          </a:p>
          <a:p>
            <a:pPr marL="0" lvl="0" indent="0" algn="l" rtl="0">
              <a:lnSpc>
                <a:spcPct val="100000"/>
              </a:lnSpc>
              <a:spcBef>
                <a:spcPts val="0"/>
              </a:spcBef>
              <a:spcAft>
                <a:spcPts val="0"/>
              </a:spcAft>
              <a:buSzPts val="1100"/>
              <a:buNone/>
            </a:pPr>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28</a:t>
            </a:fld>
            <a:endParaRPr lang="en-US" dirty="0"/>
          </a:p>
        </p:txBody>
      </p:sp>
    </p:spTree>
    <p:extLst>
      <p:ext uri="{BB962C8B-B14F-4D97-AF65-F5344CB8AC3E}">
        <p14:creationId xmlns:p14="http://schemas.microsoft.com/office/powerpoint/2010/main" val="164468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You’ll need pupils’ ideas from the ‘needs v wants’ activity in Workshop 2 for this activity.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Hand out (or provide online access to) one set of ideas per pupil group. These could be pupils’ own ideas or mix it up and give each group another group’s ideas.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Ask pupils: what happens to these products once we’ve finished with them? Pupils discuss in their groups and share - identify which items are likely to be recycled, which are not and any reasons why.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Remind pupils that the goal of the challenge is to turn lines - where an item is made, used once and thrown away - into circles - where an item is reused where possible and then finally recycled into something new. Explore the two diagrams on the slide to bring these idea to life. Use the example of an rPET plastic water bottle, which can be reused as a bottle, used as a plant pot, and then finally recycled into another rPET bottle - as long as it’s put in the correct recycling.</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Generate as many ideas as possible for reusing these items - challenge pupils to be as creative as possible! Share ideas. Create a list of ideas that pupils can include as action plan activities if they wish, for example to reuse plastic bottles, paper and card in your school.</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Generate a list of items pupils would most like to help people recycle, for example hand wash bottles from the bathrooms, or shampoo bottles at home. Pupils can look up local information on how to recycle these items. Again, you may wish to list these ideas for pupils to draw on when adding to their action plans. Link them to any priority areas you identified from your survey.</a:t>
            </a:r>
          </a:p>
          <a:p>
            <a:pPr marL="0" lvl="0" indent="0" algn="l" rtl="0">
              <a:lnSpc>
                <a:spcPct val="100000"/>
              </a:lnSpc>
              <a:spcBef>
                <a:spcPts val="0"/>
              </a:spcBef>
              <a:spcAft>
                <a:spcPts val="0"/>
              </a:spcAft>
              <a:buSzPts val="1100"/>
              <a:buNone/>
            </a:pPr>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29</a:t>
            </a:fld>
            <a:endParaRPr lang="en-US" dirty="0"/>
          </a:p>
        </p:txBody>
      </p:sp>
    </p:spTree>
    <p:extLst>
      <p:ext uri="{BB962C8B-B14F-4D97-AF65-F5344CB8AC3E}">
        <p14:creationId xmlns:p14="http://schemas.microsoft.com/office/powerpoint/2010/main" val="1880730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solidFill>
                  <a:schemeClr val="dk1"/>
                </a:solidFill>
              </a:rPr>
              <a:t>Assign one or more actions from your lists of ideas to each group of pupils, or pupils can choose what they would like to work on next.</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Help pupils as they complete a new action plan template to include both ideas.</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Share ideas. Congratulate pupils on their enthusiasm and commitment to being active citizens and helping everyone to turn lines into circles.</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Arrange for how pupils will carry out their actions and when you will meet next to review progress and build on these steps with even more great ideas. This may include support to continue with and finish any previous action plan ideas as well as these new ones.</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30</a:t>
            </a:fld>
            <a:endParaRPr lang="en-US" dirty="0"/>
          </a:p>
        </p:txBody>
      </p:sp>
    </p:spTree>
    <p:extLst>
      <p:ext uri="{BB962C8B-B14F-4D97-AF65-F5344CB8AC3E}">
        <p14:creationId xmlns:p14="http://schemas.microsoft.com/office/powerpoint/2010/main" val="16177891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Use these ideas to help pupils who need some support.</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Other ideas:</a:t>
            </a:r>
          </a:p>
          <a:p>
            <a:pPr marL="457200" lvl="0" indent="-298450" algn="l" rtl="0">
              <a:spcBef>
                <a:spcPts val="0"/>
              </a:spcBef>
              <a:spcAft>
                <a:spcPts val="0"/>
              </a:spcAft>
              <a:buClr>
                <a:schemeClr val="dk1"/>
              </a:buClr>
              <a:buSzPts val="1100"/>
              <a:buChar char="●"/>
            </a:pPr>
            <a:r>
              <a:rPr lang="en-GB" dirty="0">
                <a:solidFill>
                  <a:schemeClr val="dk1"/>
                </a:solidFill>
              </a:rPr>
              <a:t>Visit a local recycling centre.</a:t>
            </a:r>
          </a:p>
          <a:p>
            <a:pPr marL="457200" lvl="0" indent="-298450" algn="l" rtl="0">
              <a:spcBef>
                <a:spcPts val="0"/>
              </a:spcBef>
              <a:spcAft>
                <a:spcPts val="0"/>
              </a:spcAft>
              <a:buClr>
                <a:schemeClr val="dk1"/>
              </a:buClr>
              <a:buSzPts val="1100"/>
              <a:buChar char="●"/>
            </a:pPr>
            <a:r>
              <a:rPr lang="en-GB" dirty="0">
                <a:solidFill>
                  <a:schemeClr val="dk1"/>
                </a:solidFill>
              </a:rPr>
              <a:t>Bring packaging examples into school that can be reused or better recycled.</a:t>
            </a:r>
          </a:p>
          <a:p>
            <a:pPr marL="457200" lvl="0" indent="-298450" algn="l" rtl="0">
              <a:spcBef>
                <a:spcPts val="0"/>
              </a:spcBef>
              <a:spcAft>
                <a:spcPts val="0"/>
              </a:spcAft>
              <a:buClr>
                <a:schemeClr val="dk1"/>
              </a:buClr>
              <a:buSzPts val="1100"/>
              <a:buChar char="●"/>
            </a:pPr>
            <a:r>
              <a:rPr lang="en-GB" dirty="0">
                <a:solidFill>
                  <a:schemeClr val="dk1"/>
                </a:solidFill>
              </a:rPr>
              <a:t>Create and label plastic bottle and paper recycling bins for each classroom.</a:t>
            </a:r>
          </a:p>
          <a:p>
            <a:pPr marL="457200" lvl="0" indent="-298450" algn="l" rtl="0">
              <a:spcBef>
                <a:spcPts val="0"/>
              </a:spcBef>
              <a:spcAft>
                <a:spcPts val="0"/>
              </a:spcAft>
              <a:buClr>
                <a:schemeClr val="dk1"/>
              </a:buClr>
              <a:buSzPts val="1100"/>
              <a:buChar char="●"/>
            </a:pPr>
            <a:r>
              <a:rPr lang="en-GB" dirty="0">
                <a:solidFill>
                  <a:schemeClr val="dk1"/>
                </a:solidFill>
              </a:rPr>
              <a:t>Help the office to buy recycled stationery and paper.</a:t>
            </a:r>
          </a:p>
          <a:p>
            <a:pPr marL="457200" lvl="0" indent="-298450" algn="l" rtl="0">
              <a:spcBef>
                <a:spcPts val="0"/>
              </a:spcBef>
              <a:spcAft>
                <a:spcPts val="0"/>
              </a:spcAft>
              <a:buClr>
                <a:schemeClr val="dk1"/>
              </a:buClr>
              <a:buSzPts val="1100"/>
              <a:buChar char="●"/>
            </a:pPr>
            <a:r>
              <a:rPr lang="en-GB" dirty="0">
                <a:solidFill>
                  <a:schemeClr val="dk1"/>
                </a:solidFill>
              </a:rPr>
              <a:t>Record how much recycling you produce (by weight) and display a chart showing weekly achievements.</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31</a:t>
            </a:fld>
            <a:endParaRPr lang="en-US" dirty="0"/>
          </a:p>
        </p:txBody>
      </p:sp>
    </p:spTree>
    <p:extLst>
      <p:ext uri="{BB962C8B-B14F-4D97-AF65-F5344CB8AC3E}">
        <p14:creationId xmlns:p14="http://schemas.microsoft.com/office/powerpoint/2010/main" val="407131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Invite each small group to share their ideas from ‘What if?’ activity. List these on your board. Note which ideas are most common or popular.</a:t>
            </a:r>
          </a:p>
          <a:p>
            <a:pPr marL="0" lvl="0" indent="0" algn="l" rtl="0">
              <a:spcBef>
                <a:spcPts val="0"/>
              </a:spcBef>
              <a:spcAft>
                <a:spcPts val="0"/>
              </a:spcAft>
              <a:buNone/>
            </a:pPr>
            <a:endParaRPr lang="en-GB" dirty="0"/>
          </a:p>
          <a:p>
            <a:pPr marL="0" lvl="0" indent="0" algn="l" rtl="0">
              <a:spcBef>
                <a:spcPts val="0"/>
              </a:spcBef>
              <a:spcAft>
                <a:spcPts val="0"/>
              </a:spcAft>
              <a:buClr>
                <a:schemeClr val="dk1"/>
              </a:buClr>
              <a:buSzPts val="1100"/>
              <a:buFont typeface="Arial"/>
              <a:buNone/>
            </a:pPr>
            <a:r>
              <a:rPr lang="en-GB" dirty="0">
                <a:solidFill>
                  <a:schemeClr val="dk1"/>
                </a:solidFill>
              </a:rPr>
              <a:t>Create a Venn diagram of the most common ideas using the three key criteria:</a:t>
            </a:r>
          </a:p>
          <a:p>
            <a:pPr marL="457200" lvl="0" indent="-298450" algn="l" rtl="0">
              <a:spcBef>
                <a:spcPts val="0"/>
              </a:spcBef>
              <a:spcAft>
                <a:spcPts val="0"/>
              </a:spcAft>
              <a:buClr>
                <a:schemeClr val="dk1"/>
              </a:buClr>
              <a:buSzPts val="1100"/>
              <a:buChar char="●"/>
            </a:pPr>
            <a:r>
              <a:rPr lang="en-GB" dirty="0">
                <a:solidFill>
                  <a:schemeClr val="dk1"/>
                </a:solidFill>
              </a:rPr>
              <a:t>The </a:t>
            </a:r>
            <a:r>
              <a:rPr lang="en-GB" b="1" dirty="0">
                <a:solidFill>
                  <a:schemeClr val="dk1"/>
                </a:solidFill>
              </a:rPr>
              <a:t>topic </a:t>
            </a:r>
            <a:r>
              <a:rPr lang="en-GB" dirty="0">
                <a:solidFill>
                  <a:schemeClr val="dk1"/>
                </a:solidFill>
              </a:rPr>
              <a:t>they want to impact (e.g. litter)</a:t>
            </a:r>
          </a:p>
          <a:p>
            <a:pPr marL="457200" lvl="0" indent="-298450" algn="l" rtl="0">
              <a:spcBef>
                <a:spcPts val="0"/>
              </a:spcBef>
              <a:spcAft>
                <a:spcPts val="0"/>
              </a:spcAft>
              <a:buClr>
                <a:schemeClr val="dk1"/>
              </a:buClr>
              <a:buSzPts val="1100"/>
              <a:buChar char="●"/>
            </a:pPr>
            <a:r>
              <a:rPr lang="en-GB" dirty="0">
                <a:solidFill>
                  <a:schemeClr val="dk1"/>
                </a:solidFill>
              </a:rPr>
              <a:t>What they want to </a:t>
            </a:r>
            <a:r>
              <a:rPr lang="en-GB" b="1" dirty="0">
                <a:solidFill>
                  <a:schemeClr val="dk1"/>
                </a:solidFill>
              </a:rPr>
              <a:t>change </a:t>
            </a:r>
            <a:r>
              <a:rPr lang="en-GB" dirty="0">
                <a:solidFill>
                  <a:schemeClr val="dk1"/>
                </a:solidFill>
              </a:rPr>
              <a:t>(e.g. behaviour, equipment, policy) </a:t>
            </a:r>
          </a:p>
          <a:p>
            <a:pPr marL="457200" lvl="0" indent="-298450" algn="l" rtl="0">
              <a:spcBef>
                <a:spcPts val="0"/>
              </a:spcBef>
              <a:spcAft>
                <a:spcPts val="0"/>
              </a:spcAft>
              <a:buClr>
                <a:schemeClr val="dk1"/>
              </a:buClr>
              <a:buSzPts val="1100"/>
              <a:buChar char="●"/>
            </a:pPr>
            <a:r>
              <a:rPr lang="en-GB" b="1" dirty="0">
                <a:solidFill>
                  <a:schemeClr val="dk1"/>
                </a:solidFill>
              </a:rPr>
              <a:t>Who </a:t>
            </a:r>
            <a:r>
              <a:rPr lang="en-GB" dirty="0">
                <a:solidFill>
                  <a:schemeClr val="dk1"/>
                </a:solidFill>
              </a:rPr>
              <a:t>will make the change (e.g. pupils, families, teachers). </a:t>
            </a:r>
          </a:p>
          <a:p>
            <a:pPr marL="0" lvl="0" indent="0" algn="l" rtl="0">
              <a:spcBef>
                <a:spcPts val="0"/>
              </a:spcBef>
              <a:spcAft>
                <a:spcPts val="0"/>
              </a:spcAft>
              <a:buClr>
                <a:schemeClr val="dk1"/>
              </a:buClr>
              <a:buSzPts val="1100"/>
              <a:buFont typeface="Arial"/>
              <a:buNone/>
            </a:pPr>
            <a:r>
              <a:rPr lang="en-GB" dirty="0">
                <a:solidFill>
                  <a:schemeClr val="dk1"/>
                </a:solidFill>
              </a:rPr>
              <a:t>The aim is to identify ideas which meet all three criteria and sit in the centre of the diagram. These will be good areas to focus on.</a:t>
            </a: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r>
              <a:rPr lang="en-GB" dirty="0"/>
              <a:t>For example, pupils may want to make a visible local difference, for example by using less plastic, noting areas where they see litter around a school bin, or by making sure that people take care to use bins properly and prevent food waste from ending up in recycling. They may want to contribute to a larger, global improvement, such as knowing that they are not contributing to ocean plastic pollution that harms and kills wildlife, or that by using less, they are contributing less to climate change.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Congratulate pupils for all their great ideas!</a:t>
            </a:r>
            <a:br>
              <a:rPr lang="en-GB" dirty="0"/>
            </a:br>
            <a:endParaRPr lang="en-GB" dirty="0"/>
          </a:p>
          <a:p>
            <a:pPr marL="0" lvl="0" indent="0" algn="l" rtl="0">
              <a:spcBef>
                <a:spcPts val="0"/>
              </a:spcBef>
              <a:spcAft>
                <a:spcPts val="0"/>
              </a:spcAft>
              <a:buNone/>
            </a:pPr>
            <a:r>
              <a:rPr lang="en-GB" dirty="0"/>
              <a:t>Briefly discuss what difference there might be if pupils work together rather than acting individually. Do they think that by working together, they might make a greater difference?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Highlight that even if we all work together, we need a good starting point. Ask if pupils know what the first task might be.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answer is to ‘know where we are’ - to understand how we currently recycle or create waste. Pupils need to carry out a survey to find this out.</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6</a:t>
            </a:fld>
            <a:endParaRPr lang="en-US" dirty="0"/>
          </a:p>
        </p:txBody>
      </p:sp>
    </p:spTree>
    <p:extLst>
      <p:ext uri="{BB962C8B-B14F-4D97-AF65-F5344CB8AC3E}">
        <p14:creationId xmlns:p14="http://schemas.microsoft.com/office/powerpoint/2010/main" val="9667152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34</a:t>
            </a:fld>
            <a:endParaRPr lang="en-US" dirty="0"/>
          </a:p>
        </p:txBody>
      </p:sp>
    </p:spTree>
    <p:extLst>
      <p:ext uri="{BB962C8B-B14F-4D97-AF65-F5344CB8AC3E}">
        <p14:creationId xmlns:p14="http://schemas.microsoft.com/office/powerpoint/2010/main" val="3684991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35</a:t>
            </a:fld>
            <a:endParaRPr lang="en-US" dirty="0"/>
          </a:p>
        </p:txBody>
      </p:sp>
    </p:spTree>
    <p:extLst>
      <p:ext uri="{BB962C8B-B14F-4D97-AF65-F5344CB8AC3E}">
        <p14:creationId xmlns:p14="http://schemas.microsoft.com/office/powerpoint/2010/main" val="13411015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Begin by reminding pupils, if necessary, that active citizens are people who get involved </a:t>
            </a:r>
            <a:r>
              <a:rPr lang="en-GB" dirty="0">
                <a:solidFill>
                  <a:schemeClr val="dk1"/>
                </a:solidFill>
              </a:rPr>
              <a:t>in things that matter to you, or to the world.</a:t>
            </a:r>
          </a:p>
          <a:p>
            <a:pPr marL="0" lvl="0" indent="0" algn="l" rtl="0">
              <a:spcBef>
                <a:spcPts val="0"/>
              </a:spcBef>
              <a:spcAft>
                <a:spcPts val="0"/>
              </a:spcAft>
              <a:buNone/>
            </a:pPr>
            <a:r>
              <a:rPr lang="en-GB" dirty="0">
                <a:solidFill>
                  <a:schemeClr val="dk1"/>
                </a:solidFill>
              </a:rPr>
              <a:t>Ask pupils to remind you why it’s important that we try to reduce, reuse and recycle - why does this matter to pupils, and why does this matter for the world?</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How have pupils been getting involved? Invite groups to report back on their progress with their action plans, and individual pupils to share any additional steps they have been taking to be active citizens about waste and recycling at home or when out and about. In particular, invite pupils to share examples of how they are helping to reuse and then recycle materials.</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Congratulate any groups who have completed their actions successfully. Encourage them to keep an eye on progress to make sure it is sustained.</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Support any groups who have not yet completed their actions. Praise them for any progress so far and help them to find concrete steps that will help them to complete the actions.</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Briefly discuss what visible differences pupils can see so far, thanks to their active citizenship - how are people reducing, reusing and recycling?</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36</a:t>
            </a:fld>
            <a:endParaRPr lang="en-US" dirty="0"/>
          </a:p>
        </p:txBody>
      </p:sp>
    </p:spTree>
    <p:extLst>
      <p:ext uri="{BB962C8B-B14F-4D97-AF65-F5344CB8AC3E}">
        <p14:creationId xmlns:p14="http://schemas.microsoft.com/office/powerpoint/2010/main" val="1597496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Explain that all pupils’ actions are designed to change people’s behaviour. For example, by being active citizens, they are leading by example!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There are lots of ways of thinking about behaviour change, but one way is to consider doing one of these four things. Ask pupils to explain how they think each one might help to turn lines into circles. For example:</a:t>
            </a:r>
          </a:p>
          <a:p>
            <a:pPr marL="457200" lvl="0" indent="-298450" algn="l" rtl="0">
              <a:spcBef>
                <a:spcPts val="0"/>
              </a:spcBef>
              <a:spcAft>
                <a:spcPts val="0"/>
              </a:spcAft>
              <a:buSzPts val="1100"/>
              <a:buChar char="●"/>
            </a:pPr>
            <a:r>
              <a:rPr lang="en-GB" dirty="0"/>
              <a:t>Make it easier - we can make it easier to recycle by adding more bins, so people don’t have to carry recycling so far.</a:t>
            </a:r>
          </a:p>
          <a:p>
            <a:pPr marL="457200" lvl="0" indent="-298450" algn="l" rtl="0">
              <a:spcBef>
                <a:spcPts val="0"/>
              </a:spcBef>
              <a:spcAft>
                <a:spcPts val="0"/>
              </a:spcAft>
              <a:buSzPts val="1100"/>
              <a:buChar char="●"/>
            </a:pPr>
            <a:r>
              <a:rPr lang="en-GB" dirty="0"/>
              <a:t>Make it normal - we recycle more when it’s the normal thing to do. We can set an example and encourage everyone to do the same.</a:t>
            </a:r>
          </a:p>
          <a:p>
            <a:pPr marL="457200" lvl="0" indent="-298450" algn="l" rtl="0">
              <a:spcBef>
                <a:spcPts val="0"/>
              </a:spcBef>
              <a:spcAft>
                <a:spcPts val="0"/>
              </a:spcAft>
              <a:buSzPts val="1100"/>
              <a:buChar char="●"/>
            </a:pPr>
            <a:r>
              <a:rPr lang="en-GB" dirty="0"/>
              <a:t>Give them information - if we explain what recycling symbols mean and what should go where, this helps people to recycle.</a:t>
            </a:r>
          </a:p>
          <a:p>
            <a:pPr marL="457200" lvl="0" indent="-298450" algn="l" rtl="0">
              <a:spcBef>
                <a:spcPts val="0"/>
              </a:spcBef>
              <a:spcAft>
                <a:spcPts val="0"/>
              </a:spcAft>
              <a:buSzPts val="1100"/>
              <a:buChar char="●"/>
            </a:pPr>
            <a:r>
              <a:rPr lang="en-GB" dirty="0"/>
              <a:t>Give them reasons - when people understand how reducing, reusing and recycling can reduce pollution, climate change and harm to marine life, they are more likely to bother.</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Ask pupils to generate more ideas that could become action plan items - at least one idea for each box on the slide. Pupils can gather their ideas on paper or using an online tool like Google Jamboard. Share ideas!</a:t>
            </a:r>
          </a:p>
          <a:p>
            <a:pPr marL="0" lvl="0" indent="0" algn="l" rtl="0">
              <a:spcBef>
                <a:spcPts val="0"/>
              </a:spcBef>
              <a:spcAft>
                <a:spcPts val="0"/>
              </a:spcAft>
              <a:buNone/>
            </a:pPr>
            <a:endParaRPr lang="en-GB" dirty="0"/>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37</a:t>
            </a:fld>
            <a:endParaRPr lang="en-US" dirty="0"/>
          </a:p>
        </p:txBody>
      </p:sp>
    </p:spTree>
    <p:extLst>
      <p:ext uri="{BB962C8B-B14F-4D97-AF65-F5344CB8AC3E}">
        <p14:creationId xmlns:p14="http://schemas.microsoft.com/office/powerpoint/2010/main" val="37206130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Highlight that just like Bella, Greta and Noga who they met in the Briefing, pupils can use their own active citizenship to inspire others and to be a part of creating much bigger changes in how we reduce, reuse and recycle.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Briefly discuss how your school is part of a wider school community and the different organisations and groups of people it includes.</a:t>
            </a:r>
          </a:p>
          <a:p>
            <a:pPr marL="0" lvl="0" indent="0" algn="l" rtl="0">
              <a:spcBef>
                <a:spcPts val="0"/>
              </a:spcBef>
              <a:spcAft>
                <a:spcPts val="0"/>
              </a:spcAft>
              <a:buNone/>
            </a:pPr>
            <a:endParaRPr lang="en-GB" dirty="0"/>
          </a:p>
          <a:p>
            <a:pPr marL="0" lvl="0" indent="0" algn="l" rtl="0">
              <a:spcBef>
                <a:spcPts val="0"/>
              </a:spcBef>
              <a:spcAft>
                <a:spcPts val="0"/>
              </a:spcAft>
              <a:buNone/>
            </a:pPr>
            <a:r>
              <a:rPr lang="en-GB" b="1" u="sng" dirty="0"/>
              <a:t>Who is in my circle? </a:t>
            </a:r>
          </a:p>
          <a:p>
            <a:pPr marL="0" lvl="0" indent="0" algn="l" rtl="0">
              <a:spcBef>
                <a:spcPts val="0"/>
              </a:spcBef>
              <a:spcAft>
                <a:spcPts val="0"/>
              </a:spcAft>
              <a:buNone/>
            </a:pPr>
            <a:r>
              <a:rPr lang="en-GB" dirty="0"/>
              <a:t>Ask pupils to write their name in the middle of a piece of paper. Ask pupils to think about who they can have an impact on, e.g. parents, friends. Pupils draw ever increasing circles around their name detailing these people. Continue the circles by asking, who can these people in turn impact (colleagues, neighbours, etc.)?</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Ask pupils to suggest how each group might be a part of change if pupils can inspire them! For example:</a:t>
            </a:r>
          </a:p>
          <a:p>
            <a:pPr marL="457200" lvl="0" indent="-298450" algn="l" rtl="0">
              <a:spcBef>
                <a:spcPts val="0"/>
              </a:spcBef>
              <a:spcAft>
                <a:spcPts val="0"/>
              </a:spcAft>
              <a:buSzPts val="1100"/>
              <a:buChar char="●"/>
            </a:pPr>
            <a:r>
              <a:rPr lang="en-GB" dirty="0"/>
              <a:t>Parents can set an example and help their families to reduce, reuse and recycle - including wider family members like grandparents.</a:t>
            </a:r>
          </a:p>
          <a:p>
            <a:pPr marL="457200" lvl="0" indent="-298450" algn="l" rtl="0">
              <a:spcBef>
                <a:spcPts val="0"/>
              </a:spcBef>
              <a:spcAft>
                <a:spcPts val="0"/>
              </a:spcAft>
              <a:buSzPts val="1100"/>
              <a:buChar char="●"/>
            </a:pPr>
            <a:r>
              <a:rPr lang="en-GB" dirty="0"/>
              <a:t>Local councillors could look at how the council uses different products and see how it can change its behaviour across different departments.</a:t>
            </a:r>
          </a:p>
          <a:p>
            <a:pPr marL="457200" lvl="0" indent="-298450" algn="l" rtl="0">
              <a:spcBef>
                <a:spcPts val="0"/>
              </a:spcBef>
              <a:spcAft>
                <a:spcPts val="0"/>
              </a:spcAft>
              <a:buSzPts val="1100"/>
              <a:buChar char="●"/>
            </a:pPr>
            <a:r>
              <a:rPr lang="en-GB" dirty="0"/>
              <a:t>Many parents will work at or own local businesses that all need to buy supplies, and which could find ways to buy used equipment or recycled (and recyclable) stationery.</a:t>
            </a:r>
          </a:p>
          <a:p>
            <a:pPr marL="457200" lvl="0" indent="-298450" algn="l" rtl="0">
              <a:spcBef>
                <a:spcPts val="0"/>
              </a:spcBef>
              <a:spcAft>
                <a:spcPts val="0"/>
              </a:spcAft>
              <a:buSzPts val="1100"/>
              <a:buChar char="●"/>
            </a:pPr>
            <a:r>
              <a:rPr lang="en-GB" dirty="0"/>
              <a:t>Your local press (including local social media sites), could showcase pupils’ achievements and inspire everyone in your community, even if they are not connected with your school.</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Again, ask each pupil group to think of an action they could take to inspire each group, inspired by the four ways to change behaviour. For example:</a:t>
            </a:r>
          </a:p>
          <a:p>
            <a:pPr marL="457200" lvl="0" indent="-298450" algn="l" rtl="0">
              <a:spcBef>
                <a:spcPts val="0"/>
              </a:spcBef>
              <a:spcAft>
                <a:spcPts val="0"/>
              </a:spcAft>
              <a:buSzPts val="1100"/>
              <a:buChar char="●"/>
            </a:pPr>
            <a:r>
              <a:rPr lang="en-GB" dirty="0"/>
              <a:t>Parents - pupils could create posters and information sheets, or even short video guides to share with families.</a:t>
            </a:r>
          </a:p>
          <a:p>
            <a:pPr marL="457200" lvl="0" indent="-298450" algn="l" rtl="0">
              <a:spcBef>
                <a:spcPts val="0"/>
              </a:spcBef>
              <a:spcAft>
                <a:spcPts val="0"/>
              </a:spcAft>
              <a:buSzPts val="1100"/>
              <a:buChar char="●"/>
            </a:pPr>
            <a:r>
              <a:rPr lang="en-GB" dirty="0"/>
              <a:t>Councillors - pupils could write to or email their local councillor to share what they are doing and ask what actions the council is taking.</a:t>
            </a:r>
          </a:p>
          <a:p>
            <a:pPr marL="457200" lvl="0" indent="-298450" algn="l" rtl="0">
              <a:spcBef>
                <a:spcPts val="0"/>
              </a:spcBef>
              <a:spcAft>
                <a:spcPts val="0"/>
              </a:spcAft>
              <a:buSzPts val="1100"/>
              <a:buChar char="●"/>
            </a:pPr>
            <a:r>
              <a:rPr lang="en-GB" dirty="0"/>
              <a:t>Businesses - pupils could produce a short guide to help businesses, with ideas for reducing, reusing and recycling.</a:t>
            </a:r>
          </a:p>
          <a:p>
            <a:pPr marL="457200" lvl="0" indent="-298450" algn="l" rtl="0">
              <a:spcBef>
                <a:spcPts val="0"/>
              </a:spcBef>
              <a:spcAft>
                <a:spcPts val="0"/>
              </a:spcAft>
              <a:buSzPts val="1100"/>
              <a:buChar char="●"/>
            </a:pPr>
            <a:r>
              <a:rPr lang="en-GB" dirty="0"/>
              <a:t>Press - pupils can share photos and videos of their successes along with a short press release from the school.</a:t>
            </a:r>
          </a:p>
          <a:p>
            <a:pPr marL="0" lvl="0" indent="0" algn="l" rtl="0">
              <a:spcBef>
                <a:spcPts val="0"/>
              </a:spcBef>
              <a:spcAft>
                <a:spcPts val="0"/>
              </a:spcAft>
              <a:buNone/>
            </a:pPr>
            <a:endParaRPr lang="en-GB" dirty="0"/>
          </a:p>
          <a:p>
            <a:pPr marL="0" lvl="0" indent="0" algn="l" rtl="0">
              <a:spcBef>
                <a:spcPts val="0"/>
              </a:spcBef>
              <a:spcAft>
                <a:spcPts val="0"/>
              </a:spcAft>
              <a:buClr>
                <a:schemeClr val="dk1"/>
              </a:buClr>
              <a:buSzPts val="1100"/>
              <a:buFont typeface="Arial"/>
              <a:buNone/>
            </a:pPr>
            <a:r>
              <a:rPr lang="en-GB" dirty="0">
                <a:solidFill>
                  <a:schemeClr val="dk1"/>
                </a:solidFill>
              </a:rPr>
              <a:t>Pupils can gather their ideas on paper or using an online tool like Google Jamboard. Share ideas!</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38</a:t>
            </a:fld>
            <a:endParaRPr lang="en-US" dirty="0"/>
          </a:p>
        </p:txBody>
      </p:sp>
    </p:spTree>
    <p:extLst>
      <p:ext uri="{BB962C8B-B14F-4D97-AF65-F5344CB8AC3E}">
        <p14:creationId xmlns:p14="http://schemas.microsoft.com/office/powerpoint/2010/main" val="27679298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solidFill>
                  <a:schemeClr val="dk1"/>
                </a:solidFill>
              </a:rPr>
              <a:t>Ask each group of pupils to choose two actions they could take based on their new understanding of helping people to change their behaviour based on making it easier, making it normal, giving information or giving reasons. These actions could help people in school, at home, or in one of the community groups you have explored.</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Help pupils as they complete a new action plan template to include both ideas.</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Share ideas. Congratulate pupils on their enthusiasm and commitment to being active citizens and helping everyone to turn lines into circles.</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Arrange for how pupils will carry out their actions and when you will meet next to review progress and build on these steps with even more great ideas.</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39</a:t>
            </a:fld>
            <a:endParaRPr lang="en-US" dirty="0"/>
          </a:p>
        </p:txBody>
      </p:sp>
    </p:spTree>
    <p:extLst>
      <p:ext uri="{BB962C8B-B14F-4D97-AF65-F5344CB8AC3E}">
        <p14:creationId xmlns:p14="http://schemas.microsoft.com/office/powerpoint/2010/main" val="26887070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these ideas to help pupils who need some support.</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40</a:t>
            </a:fld>
            <a:endParaRPr lang="en-US" dirty="0"/>
          </a:p>
        </p:txBody>
      </p:sp>
    </p:spTree>
    <p:extLst>
      <p:ext uri="{BB962C8B-B14F-4D97-AF65-F5344CB8AC3E}">
        <p14:creationId xmlns:p14="http://schemas.microsoft.com/office/powerpoint/2010/main" val="2338449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Before you deliver, establish the planned scope of your survey and whether you will include your school, homes and any parts of your community.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Ask pupils to suggest what questions a survey about waste and recycling might include. This might include finding out more about:</a:t>
            </a:r>
          </a:p>
          <a:p>
            <a:pPr marL="0" lvl="0" indent="0" algn="l" rtl="0">
              <a:spcBef>
                <a:spcPts val="0"/>
              </a:spcBef>
              <a:spcAft>
                <a:spcPts val="0"/>
              </a:spcAft>
              <a:buNone/>
            </a:pPr>
            <a:endParaRPr lang="en-GB" dirty="0"/>
          </a:p>
          <a:p>
            <a:pPr marL="457200" lvl="0" indent="-298450" algn="l" rtl="0">
              <a:spcBef>
                <a:spcPts val="0"/>
              </a:spcBef>
              <a:spcAft>
                <a:spcPts val="0"/>
              </a:spcAft>
              <a:buSzPts val="1100"/>
              <a:buChar char="-"/>
            </a:pPr>
            <a:r>
              <a:rPr lang="en-GB" dirty="0"/>
              <a:t>What materials are used in school or at home, like plastics, metals, card and paper, glass, etc.</a:t>
            </a:r>
          </a:p>
          <a:p>
            <a:pPr marL="457200" lvl="0" indent="-298450" algn="l" rtl="0">
              <a:spcBef>
                <a:spcPts val="0"/>
              </a:spcBef>
              <a:spcAft>
                <a:spcPts val="0"/>
              </a:spcAft>
              <a:buSzPts val="1100"/>
              <a:buChar char="-"/>
            </a:pPr>
            <a:r>
              <a:rPr lang="en-GB" dirty="0"/>
              <a:t>Where these are used, such as in classrooms, the canteen or hall, playground areas, or rooms at home, or even in other locations like a park or the street.</a:t>
            </a:r>
          </a:p>
          <a:p>
            <a:pPr marL="457200" lvl="0" indent="-298450" algn="l" rtl="0">
              <a:spcBef>
                <a:spcPts val="0"/>
              </a:spcBef>
              <a:spcAft>
                <a:spcPts val="0"/>
              </a:spcAft>
              <a:buSzPts val="1100"/>
              <a:buChar char="-"/>
            </a:pPr>
            <a:r>
              <a:rPr lang="en-GB" dirty="0"/>
              <a:t>Where and how we can recycle, e.g. waste and recycling bin locations.</a:t>
            </a:r>
          </a:p>
          <a:p>
            <a:pPr marL="457200" lvl="0" indent="-298450" algn="l" rtl="0">
              <a:spcBef>
                <a:spcPts val="0"/>
              </a:spcBef>
              <a:spcAft>
                <a:spcPts val="0"/>
              </a:spcAft>
              <a:buSzPts val="1100"/>
              <a:buChar char="-"/>
            </a:pPr>
            <a:r>
              <a:rPr lang="en-GB" dirty="0"/>
              <a:t>Where we can get water to drink from taps, water fountains, etc.</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Establish that a survey will help pupils to discover what people already do, and as a result, what changes might be the most important to make or encourage. It can also help to spot any ‘barriers’ - reasons that can stop people from recycling.</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solidFill>
                  <a:schemeClr val="dk1"/>
                </a:solidFill>
              </a:rPr>
              <a:t>Open the survey in a browser tab so you can review and amend it with pupils. You may wish to use a different format for your survey such as Google Forms or Survey Monkey. </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Briefly explore the tabs in the survey to review what questions pupils can ask about each area. Ensure pupils understand how to complete each question as a choice or typed answer.</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Split pupils into groups and assign a survey area to each group, for example one classroom or area of the school. Explain how each group will access the survey template and how you would like them to complete it - this will depend on how you enable pupils to access and interact with shared documents online. Pupils will complete the survey after this session - establish a deadline.</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Clr>
                <a:schemeClr val="dk1"/>
              </a:buClr>
              <a:buSzPts val="1100"/>
              <a:buFont typeface="Arial"/>
              <a:buNone/>
            </a:pPr>
            <a:r>
              <a:rPr lang="en-GB" dirty="0">
                <a:solidFill>
                  <a:schemeClr val="dk1"/>
                </a:solidFill>
              </a:rPr>
              <a:t>Give pupils a few minutes to discuss how they can amend the survey so it’s a better fit for your school or community. This might be to write down specific school areas to include, or it might be to include new questions to ask or things they could count or observe. Pupils discuss in their groups, making notes, and then share. Depending on your internet access during the session, pupils can amend their surveys now in groups or by asking you to make amends, or at a later time, ahead of carrying them out.</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7</a:t>
            </a:fld>
            <a:endParaRPr lang="en-US" dirty="0"/>
          </a:p>
        </p:txBody>
      </p:sp>
    </p:spTree>
    <p:extLst>
      <p:ext uri="{BB962C8B-B14F-4D97-AF65-F5344CB8AC3E}">
        <p14:creationId xmlns:p14="http://schemas.microsoft.com/office/powerpoint/2010/main" val="1471932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Hand out a large sheet of paper to each group.</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First, establish the identities of the people on the slide: a teacher, caretaker, office staff member, caterer, parent and brother or sister.</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Ask pupils to discuss how each person might influence (have an effect on) how pupils use things like plastic bottles and other recyclable materials, and how these are then recycled or put in the bin. Give pupils a minute or two and then share ideas.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Establish that these people make decisions about what is bought and how easy it is for us to recycle these materials.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In their groups, and with their assigned area of survey in mind, pupils generate ideas for questions they could include in a brief interview with one or more of these people (you may wish to assign according to survey area, time and ability). Help pupils to think of questions that will:</a:t>
            </a:r>
          </a:p>
          <a:p>
            <a:pPr marL="0" lvl="0" indent="0" algn="l" rtl="0">
              <a:spcBef>
                <a:spcPts val="0"/>
              </a:spcBef>
              <a:spcAft>
                <a:spcPts val="0"/>
              </a:spcAft>
              <a:buNone/>
            </a:pPr>
            <a:endParaRPr lang="en-GB" dirty="0"/>
          </a:p>
          <a:p>
            <a:pPr marL="457200" lvl="0" indent="-298450" algn="l" rtl="0">
              <a:spcBef>
                <a:spcPts val="0"/>
              </a:spcBef>
              <a:spcAft>
                <a:spcPts val="0"/>
              </a:spcAft>
              <a:buSzPts val="1100"/>
              <a:buChar char="-"/>
            </a:pPr>
            <a:r>
              <a:rPr lang="en-GB" dirty="0"/>
              <a:t>find out how each person could help.</a:t>
            </a:r>
          </a:p>
          <a:p>
            <a:pPr marL="457200" lvl="0" indent="-298450" algn="l" rtl="0">
              <a:spcBef>
                <a:spcPts val="0"/>
              </a:spcBef>
              <a:spcAft>
                <a:spcPts val="0"/>
              </a:spcAft>
              <a:buSzPts val="1100"/>
              <a:buChar char="-"/>
            </a:pPr>
            <a:r>
              <a:rPr lang="en-GB" dirty="0"/>
              <a:t>identify specific things for them to consider or do.</a:t>
            </a:r>
          </a:p>
          <a:p>
            <a:pPr marL="457200" lvl="0" indent="-298450" algn="l" rtl="0">
              <a:spcBef>
                <a:spcPts val="0"/>
              </a:spcBef>
              <a:spcAft>
                <a:spcPts val="0"/>
              </a:spcAft>
              <a:buSzPts val="1100"/>
              <a:buChar char="-"/>
            </a:pPr>
            <a:r>
              <a:rPr lang="en-GB" dirty="0"/>
              <a:t>gauge their willingness to be part of the campaign and process.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Share ideas.</a:t>
            </a:r>
          </a:p>
          <a:p>
            <a:pPr marL="0" lvl="0" indent="0" algn="l" rtl="0">
              <a:spcBef>
                <a:spcPts val="0"/>
              </a:spcBef>
              <a:spcAft>
                <a:spcPts val="0"/>
              </a:spcAft>
              <a:buNone/>
            </a:pPr>
            <a:endParaRPr lang="en-GB" dirty="0"/>
          </a:p>
          <a:p>
            <a:pPr marL="457200" lvl="0" indent="-298450" algn="l" rtl="0">
              <a:lnSpc>
                <a:spcPct val="115000"/>
              </a:lnSpc>
              <a:spcBef>
                <a:spcPts val="0"/>
              </a:spcBef>
              <a:spcAft>
                <a:spcPts val="0"/>
              </a:spcAft>
              <a:buClr>
                <a:schemeClr val="dk1"/>
              </a:buClr>
              <a:buSzPts val="1100"/>
              <a:buChar char="●"/>
            </a:pPr>
            <a:r>
              <a:rPr lang="en-GB" dirty="0">
                <a:solidFill>
                  <a:schemeClr val="dk1"/>
                </a:solidFill>
              </a:rPr>
              <a:t>Think about how pupils can carry out and present their interviews, if you choose to include these. This could be as transcripts or videos, for example.</a:t>
            </a:r>
          </a:p>
          <a:p>
            <a:pPr marL="457200" lvl="0" indent="-298450" algn="l" rtl="0">
              <a:lnSpc>
                <a:spcPct val="115000"/>
              </a:lnSpc>
              <a:spcBef>
                <a:spcPts val="0"/>
              </a:spcBef>
              <a:spcAft>
                <a:spcPts val="0"/>
              </a:spcAft>
              <a:buClr>
                <a:schemeClr val="dk1"/>
              </a:buClr>
              <a:buSzPts val="1100"/>
              <a:buChar char="●"/>
            </a:pPr>
            <a:r>
              <a:rPr lang="en-GB" dirty="0">
                <a:solidFill>
                  <a:schemeClr val="dk1"/>
                </a:solidFill>
              </a:rPr>
              <a:t>Make sure pupils note the most important findings in an easily shareable format like summary slides.</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8</a:t>
            </a:fld>
            <a:endParaRPr lang="en-US" dirty="0"/>
          </a:p>
        </p:txBody>
      </p:sp>
    </p:spTree>
    <p:extLst>
      <p:ext uri="{BB962C8B-B14F-4D97-AF65-F5344CB8AC3E}">
        <p14:creationId xmlns:p14="http://schemas.microsoft.com/office/powerpoint/2010/main" val="2463256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Use these example questions to help pupils who need some support.</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It’s up to you how you would like to include interviews as part of your survey. Pupils could:</a:t>
            </a:r>
          </a:p>
          <a:p>
            <a:pPr marL="0" lvl="0" indent="0" algn="l" rtl="0">
              <a:spcBef>
                <a:spcPts val="0"/>
              </a:spcBef>
              <a:spcAft>
                <a:spcPts val="0"/>
              </a:spcAft>
              <a:buNone/>
            </a:pPr>
            <a:endParaRPr lang="en-GB" dirty="0"/>
          </a:p>
          <a:p>
            <a:pPr marL="457200" lvl="0" indent="-298450" algn="l" rtl="0">
              <a:spcBef>
                <a:spcPts val="0"/>
              </a:spcBef>
              <a:spcAft>
                <a:spcPts val="0"/>
              </a:spcAft>
              <a:buSzPts val="1100"/>
              <a:buChar char="-"/>
            </a:pPr>
            <a:r>
              <a:rPr lang="en-GB" dirty="0"/>
              <a:t>talk to parents, carers and family members</a:t>
            </a:r>
          </a:p>
          <a:p>
            <a:pPr marL="457200" lvl="0" indent="-298450" algn="l" rtl="0">
              <a:spcBef>
                <a:spcPts val="0"/>
              </a:spcBef>
              <a:spcAft>
                <a:spcPts val="0"/>
              </a:spcAft>
              <a:buSzPts val="1100"/>
              <a:buChar char="-"/>
            </a:pPr>
            <a:r>
              <a:rPr lang="en-GB" dirty="0"/>
              <a:t>do a ‘learning walk’ around your school and interview some key members of staff</a:t>
            </a:r>
          </a:p>
          <a:p>
            <a:pPr marL="457200" lvl="0" indent="-298450" algn="l" rtl="0">
              <a:spcBef>
                <a:spcPts val="0"/>
              </a:spcBef>
              <a:spcAft>
                <a:spcPts val="0"/>
              </a:spcAft>
              <a:buSzPts val="1100"/>
              <a:buChar char="-"/>
            </a:pPr>
            <a:r>
              <a:rPr lang="en-GB" dirty="0"/>
              <a:t>invite staff to a meeting of the R-Generation Ambassadors to discuss each question and come up with ideas.</a:t>
            </a:r>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9</a:t>
            </a:fld>
            <a:endParaRPr lang="en-US" dirty="0"/>
          </a:p>
        </p:txBody>
      </p:sp>
    </p:spTree>
    <p:extLst>
      <p:ext uri="{BB962C8B-B14F-4D97-AF65-F5344CB8AC3E}">
        <p14:creationId xmlns:p14="http://schemas.microsoft.com/office/powerpoint/2010/main" val="2548982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Remind pupils that if they would like to turn as many lines into circles and recycle as much as possible, they need to have a plan.</a:t>
            </a:r>
          </a:p>
          <a:p>
            <a:pPr marL="0" lvl="0" indent="0" algn="l" rtl="0">
              <a:spcBef>
                <a:spcPts val="0"/>
              </a:spcBef>
              <a:spcAft>
                <a:spcPts val="0"/>
              </a:spcAft>
              <a:buNone/>
            </a:pPr>
            <a:endParaRPr lang="en-GB" dirty="0"/>
          </a:p>
          <a:p>
            <a:pPr marL="0" lvl="0" indent="0" algn="l" rtl="0">
              <a:spcBef>
                <a:spcPts val="0"/>
              </a:spcBef>
              <a:spcAft>
                <a:spcPts val="0"/>
              </a:spcAft>
              <a:buClr>
                <a:schemeClr val="dk1"/>
              </a:buClr>
              <a:buSzPts val="1100"/>
              <a:buFont typeface="Arial"/>
              <a:buNone/>
            </a:pPr>
            <a:r>
              <a:rPr lang="en-GB" b="1" u="sng" dirty="0">
                <a:solidFill>
                  <a:schemeClr val="dk1"/>
                </a:solidFill>
              </a:rPr>
              <a:t>Start from the end</a:t>
            </a:r>
            <a:endParaRPr lang="en-GB" dirty="0">
              <a:solidFill>
                <a:schemeClr val="dk1"/>
              </a:solidFill>
            </a:endParaRPr>
          </a:p>
          <a:p>
            <a:pPr marL="0" lvl="0" indent="0" algn="l" rtl="0">
              <a:spcBef>
                <a:spcPts val="0"/>
              </a:spcBef>
              <a:spcAft>
                <a:spcPts val="0"/>
              </a:spcAft>
              <a:buClr>
                <a:schemeClr val="dk1"/>
              </a:buClr>
              <a:buSzPts val="1100"/>
              <a:buFont typeface="Arial"/>
              <a:buNone/>
            </a:pPr>
            <a:r>
              <a:rPr lang="en-GB" dirty="0">
                <a:solidFill>
                  <a:schemeClr val="dk1"/>
                </a:solidFill>
              </a:rPr>
              <a:t>Ask students to identify the ideal end result for their campaign - refer back to the ‘What if’ questions. </a:t>
            </a:r>
          </a:p>
          <a:p>
            <a:pPr marL="0" lvl="0" indent="0" algn="l" rtl="0">
              <a:spcBef>
                <a:spcPts val="0"/>
              </a:spcBef>
              <a:spcAft>
                <a:spcPts val="0"/>
              </a:spcAft>
              <a:buClr>
                <a:schemeClr val="dk1"/>
              </a:buClr>
              <a:buSzPts val="1100"/>
              <a:buFont typeface="Arial"/>
              <a:buNone/>
            </a:pPr>
            <a:r>
              <a:rPr lang="en-GB" dirty="0">
                <a:solidFill>
                  <a:schemeClr val="dk1"/>
                </a:solidFill>
              </a:rPr>
              <a:t>Then ask, ‘before that happens, we need to have…’ and build a reverse timeline. They should end up with a list of steps to take to achieve their goals.</a:t>
            </a: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r>
              <a:rPr lang="en-GB" dirty="0"/>
              <a:t>Share copies of the action plan template and open a copy in your browser.</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suggestions on the slide are just starting points - adapt them to suit.</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Ask pupils what it’s most important to first include in their action plan: the surveys and interviews - these will help pupils to identify the best actions to take next. Their action plans don’t need to include everything at this point. Ambassadors will come together to review their surveys and decide what’s best to do next.</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Help pupils to complete an action plan template for their first tasks - their role in the school and home surveys, and any interviews they might carry out with adults or family members. Make sure you set a timeframe for the tasks on the action plan.</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Invite each group to read out their action plans. Congratulate them on taking their first steps towards helping to turn lines into circles!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End the session by clarifying any practical points about completing the surveys (for example how to fill out online) and when you would like these tasks to be completed before you deliver workshop 2.</a:t>
            </a:r>
          </a:p>
          <a:p>
            <a:pPr marL="0" lvl="0" indent="0" algn="l" rtl="0">
              <a:spcBef>
                <a:spcPts val="0"/>
              </a:spcBef>
              <a:spcAft>
                <a:spcPts val="0"/>
              </a:spcAft>
              <a:buNone/>
            </a:pP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endParaRPr lang="en-GB" dirty="0"/>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10</a:t>
            </a:fld>
            <a:endParaRPr lang="en-US" dirty="0"/>
          </a:p>
        </p:txBody>
      </p:sp>
    </p:spTree>
    <p:extLst>
      <p:ext uri="{BB962C8B-B14F-4D97-AF65-F5344CB8AC3E}">
        <p14:creationId xmlns:p14="http://schemas.microsoft.com/office/powerpoint/2010/main" val="227879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Ask pupils, what would you buy with a million pounds? Have fun discussing - or drawing - fun experiences or holidays.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Then ask, </a:t>
            </a:r>
            <a:r>
              <a:rPr lang="en-GB" dirty="0">
                <a:solidFill>
                  <a:schemeClr val="dk1"/>
                </a:solidFill>
              </a:rPr>
              <a:t>what would you buy with one hundred pounds? Observe how the answers start to change from wants towards needs.</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r>
              <a:rPr lang="en-GB" dirty="0">
                <a:solidFill>
                  <a:schemeClr val="dk1"/>
                </a:solidFill>
              </a:rPr>
              <a:t>Finally ask,</a:t>
            </a:r>
            <a:r>
              <a:rPr lang="en-GB" dirty="0"/>
              <a:t> if you only had £5 left in the entire world, what would you do with it? P</a:t>
            </a:r>
            <a:r>
              <a:rPr lang="en-GB" dirty="0">
                <a:solidFill>
                  <a:schemeClr val="dk1"/>
                </a:solidFill>
              </a:rPr>
              <a:t>upils may now think of more sensible, everyday items.</a:t>
            </a: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Introduce the idea of needs and wants: needs are important things we can’t really do without, while wants are the ‘nice to haves’, which might be more expensive or fancy versions of basic things (like fluffy loo paper), or anything that’s fun to have but which we don’t really need (like a 10th jumper, or a magazine).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Recognise that it’s not always easy to distinguish between the two. One person’s wants might be another person’s needs if they are in a different situation.</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Highlight that if we are going to reduce our use of materials, then we need to think more carefully about whether the things we use are really needs or simply wants. This understanding can help guide our decisions.</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15</a:t>
            </a:fld>
            <a:endParaRPr lang="en-US" dirty="0"/>
          </a:p>
        </p:txBody>
      </p:sp>
    </p:spTree>
    <p:extLst>
      <p:ext uri="{BB962C8B-B14F-4D97-AF65-F5344CB8AC3E}">
        <p14:creationId xmlns:p14="http://schemas.microsoft.com/office/powerpoint/2010/main" val="14569575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solidFill>
                  <a:schemeClr val="dk1"/>
                </a:solidFill>
              </a:rPr>
              <a:t>This activity helps pupils to generate a list of all the products and materials that surround them during their everyday lives in school.</a:t>
            </a:r>
          </a:p>
          <a:p>
            <a:pPr marL="0" lvl="0" indent="0" algn="l" rtl="0">
              <a:spcBef>
                <a:spcPts val="0"/>
              </a:spcBef>
              <a:spcAft>
                <a:spcPts val="0"/>
              </a:spcAft>
              <a:buNone/>
            </a:pPr>
            <a:endParaRPr lang="en-GB" dirty="0"/>
          </a:p>
          <a:p>
            <a:pPr marL="457200" lvl="0" indent="-298450" algn="l" rtl="0">
              <a:spcBef>
                <a:spcPts val="0"/>
              </a:spcBef>
              <a:spcAft>
                <a:spcPts val="0"/>
              </a:spcAft>
              <a:buSzPts val="1100"/>
              <a:buAutoNum type="arabicPeriod"/>
            </a:pPr>
            <a:r>
              <a:rPr lang="en-GB" dirty="0"/>
              <a:t>Decide which rooms you will consider - this should link to the focus of your campaign. In school, this could include classrooms, the canteen, the office, the staff room and bathrooms. </a:t>
            </a:r>
            <a:r>
              <a:rPr lang="en-GB" dirty="0">
                <a:solidFill>
                  <a:schemeClr val="dk1"/>
                </a:solidFill>
              </a:rPr>
              <a:t>(You could extend this to include items pupils and their families use at home.) </a:t>
            </a:r>
            <a:endParaRPr lang="en-GB" dirty="0"/>
          </a:p>
          <a:p>
            <a:pPr marL="457200" lvl="0" indent="0" algn="l" rtl="0">
              <a:spcBef>
                <a:spcPts val="0"/>
              </a:spcBef>
              <a:spcAft>
                <a:spcPts val="0"/>
              </a:spcAft>
              <a:buNone/>
            </a:pPr>
            <a:r>
              <a:rPr lang="en-GB" dirty="0"/>
              <a:t>Support - Think about which room to assign to each group according to ability (less able pupils may find the bathroom, or your classroom, easier to focus on). You may wish to complete the ideas for the staff room yourself.</a:t>
            </a:r>
          </a:p>
          <a:p>
            <a:pPr marL="457200" lvl="0" indent="0" algn="l" rtl="0">
              <a:spcBef>
                <a:spcPts val="0"/>
              </a:spcBef>
              <a:spcAft>
                <a:spcPts val="0"/>
              </a:spcAft>
              <a:buClr>
                <a:schemeClr val="dk1"/>
              </a:buClr>
              <a:buSzPts val="1100"/>
              <a:buFont typeface="Arial"/>
              <a:buNone/>
            </a:pPr>
            <a:r>
              <a:rPr lang="en-GB" dirty="0">
                <a:solidFill>
                  <a:schemeClr val="dk1"/>
                </a:solidFill>
              </a:rPr>
              <a:t>If you have time, give groups time to visit the closest example of a school room, for example a bathroom, classroom or lab. You may need to ask a teacher to be present in some rooms, for safety.</a:t>
            </a:r>
            <a:endParaRPr lang="en-GB" dirty="0"/>
          </a:p>
          <a:p>
            <a:pPr marL="0" lvl="0" indent="0" algn="l" rtl="0">
              <a:spcBef>
                <a:spcPts val="0"/>
              </a:spcBef>
              <a:spcAft>
                <a:spcPts val="0"/>
              </a:spcAft>
              <a:buNone/>
            </a:pPr>
            <a:endParaRPr lang="en-GB" dirty="0"/>
          </a:p>
          <a:p>
            <a:pPr marL="457200" lvl="0" indent="-298450" algn="l" rtl="0">
              <a:spcBef>
                <a:spcPts val="0"/>
              </a:spcBef>
              <a:spcAft>
                <a:spcPts val="0"/>
              </a:spcAft>
              <a:buSzPts val="1100"/>
              <a:buAutoNum type="arabicPeriod" startAt="2"/>
            </a:pPr>
            <a:r>
              <a:rPr lang="en-GB" dirty="0"/>
              <a:t>Divide pupils into groups - one per chosen room. Give each group a large sheet of paper, or access to online note-taking or document sharing such as Google Jamboard.</a:t>
            </a:r>
          </a:p>
          <a:p>
            <a:pPr marL="0" lvl="0" indent="457200" algn="l" rtl="0">
              <a:spcBef>
                <a:spcPts val="0"/>
              </a:spcBef>
              <a:spcAft>
                <a:spcPts val="0"/>
              </a:spcAft>
              <a:buNone/>
            </a:pPr>
            <a:r>
              <a:rPr lang="en-GB" dirty="0"/>
              <a:t>Ask pupils to describe everything they think might use in that room in a typical day, in as much detail as possible. </a:t>
            </a:r>
          </a:p>
          <a:p>
            <a:pPr marL="457200" lvl="0" indent="0" algn="l" rtl="0">
              <a:spcBef>
                <a:spcPts val="0"/>
              </a:spcBef>
              <a:spcAft>
                <a:spcPts val="0"/>
              </a:spcAft>
              <a:buNone/>
            </a:pPr>
            <a:r>
              <a:rPr lang="en-GB" dirty="0"/>
              <a:t>This might include all the small equipment in a classroom, like stationery, someone’s belongings in a typical bedroom, or the kinds of products that might be stored and used in a kitchen (including food) or bathroom. Pupils don’t need to think of large items like furniture or appliances. Include packed lunches and packaged items from your canteen, such as drinks and snack items.</a:t>
            </a:r>
          </a:p>
          <a:p>
            <a:pPr marL="0" lvl="0" indent="0" algn="l" rtl="0">
              <a:spcBef>
                <a:spcPts val="0"/>
              </a:spcBef>
              <a:spcAft>
                <a:spcPts val="0"/>
              </a:spcAft>
              <a:buNone/>
            </a:pPr>
            <a:endParaRPr lang="en-GB" dirty="0"/>
          </a:p>
          <a:p>
            <a:pPr marL="457200" lvl="0" indent="-298450" algn="l" rtl="0">
              <a:spcBef>
                <a:spcPts val="0"/>
              </a:spcBef>
              <a:spcAft>
                <a:spcPts val="0"/>
              </a:spcAft>
              <a:buSzPts val="1100"/>
              <a:buAutoNum type="arabicPeriod" startAt="3"/>
            </a:pPr>
            <a:r>
              <a:rPr lang="en-GB" dirty="0"/>
              <a:t>Next, ask pupils to identify what materials are used to make these things or their packaging. For example:</a:t>
            </a:r>
          </a:p>
          <a:p>
            <a:pPr marL="914400" lvl="0" indent="-298450" algn="l" rtl="0">
              <a:spcBef>
                <a:spcPts val="0"/>
              </a:spcBef>
              <a:spcAft>
                <a:spcPts val="0"/>
              </a:spcAft>
              <a:buSzPts val="1100"/>
              <a:buChar char="●"/>
            </a:pPr>
            <a:r>
              <a:rPr lang="en-GB" dirty="0"/>
              <a:t>Plastic - used for drinks and other bottles for liquids (including toiletries and cleaning products), food bags and pouches, clothing, toys and ornaments</a:t>
            </a:r>
          </a:p>
          <a:p>
            <a:pPr marL="914400" lvl="0" indent="-298450" algn="l" rtl="0">
              <a:spcBef>
                <a:spcPts val="0"/>
              </a:spcBef>
              <a:spcAft>
                <a:spcPts val="0"/>
              </a:spcAft>
              <a:buSzPts val="1100"/>
              <a:buChar char="●"/>
            </a:pPr>
            <a:r>
              <a:rPr lang="en-GB" dirty="0"/>
              <a:t>Paper and card - used for books, food packaging, postal cartons, hand towels in school classrooms and bathrooms</a:t>
            </a:r>
          </a:p>
          <a:p>
            <a:pPr marL="914400" lvl="0" indent="-298450" algn="l" rtl="0">
              <a:spcBef>
                <a:spcPts val="0"/>
              </a:spcBef>
              <a:spcAft>
                <a:spcPts val="0"/>
              </a:spcAft>
              <a:buSzPts val="1100"/>
              <a:buChar char="●"/>
            </a:pPr>
            <a:r>
              <a:rPr lang="en-GB" dirty="0"/>
              <a:t>Glass - used for food and drinks</a:t>
            </a:r>
          </a:p>
          <a:p>
            <a:pPr marL="914400" lvl="0" indent="-298450" algn="l" rtl="0">
              <a:spcBef>
                <a:spcPts val="0"/>
              </a:spcBef>
              <a:spcAft>
                <a:spcPts val="0"/>
              </a:spcAft>
              <a:buSzPts val="1100"/>
              <a:buChar char="●"/>
            </a:pPr>
            <a:r>
              <a:rPr lang="en-GB" dirty="0"/>
              <a:t>Metal - used for food as tins or foil packaging</a:t>
            </a:r>
          </a:p>
          <a:p>
            <a:pPr marL="914400" lvl="0" indent="-298450" algn="l" rtl="0">
              <a:spcBef>
                <a:spcPts val="0"/>
              </a:spcBef>
              <a:spcAft>
                <a:spcPts val="0"/>
              </a:spcAft>
              <a:buSzPts val="1100"/>
              <a:buChar char="●"/>
            </a:pPr>
            <a:r>
              <a:rPr lang="en-GB" dirty="0"/>
              <a:t>Food - this can include everything pupils eat, including ingredients and ready-made foods like drinks and snacks, plus any wrappers that parents use for homemade packed lunch items</a:t>
            </a:r>
          </a:p>
          <a:p>
            <a:pPr marL="914400" lvl="0" indent="-298450" algn="l" rtl="0">
              <a:spcBef>
                <a:spcPts val="0"/>
              </a:spcBef>
              <a:spcAft>
                <a:spcPts val="0"/>
              </a:spcAft>
              <a:buSzPts val="1100"/>
              <a:buChar char="●"/>
            </a:pPr>
            <a:r>
              <a:rPr lang="en-GB" dirty="0"/>
              <a:t>Other items - batteries that power anything like phones, toothbrushes etc., clothing fabrics, stationery (pens, pencils, crayons, paint etc.)</a:t>
            </a:r>
          </a:p>
          <a:p>
            <a:pPr marL="0" lvl="0" indent="0" algn="l" rtl="0">
              <a:spcBef>
                <a:spcPts val="0"/>
              </a:spcBef>
              <a:spcAft>
                <a:spcPts val="0"/>
              </a:spcAft>
              <a:buNone/>
            </a:pPr>
            <a:endParaRPr lang="en-GB" dirty="0"/>
          </a:p>
          <a:p>
            <a:pPr marL="0" lvl="0" indent="457200" algn="l" rtl="0">
              <a:spcBef>
                <a:spcPts val="0"/>
              </a:spcBef>
              <a:spcAft>
                <a:spcPts val="0"/>
              </a:spcAft>
              <a:buNone/>
            </a:pPr>
            <a:r>
              <a:rPr lang="en-GB" dirty="0"/>
              <a:t>In their groups, pupils list or draw examples of these items and label the material they use. Invite each group to present their ideas and highlight the wide range of things we use every day and the materials they are made of.</a:t>
            </a:r>
          </a:p>
          <a:p>
            <a:pPr marL="0" lvl="0" indent="0" algn="l" rtl="0">
              <a:spcBef>
                <a:spcPts val="0"/>
              </a:spcBef>
              <a:spcAft>
                <a:spcPts val="0"/>
              </a:spcAft>
              <a:buNone/>
            </a:pPr>
            <a:endParaRPr lang="en-GB" dirty="0"/>
          </a:p>
          <a:p>
            <a:pPr marL="457200" lvl="0" indent="-298450" algn="l" rtl="0">
              <a:spcBef>
                <a:spcPts val="0"/>
              </a:spcBef>
              <a:spcAft>
                <a:spcPts val="0"/>
              </a:spcAft>
              <a:buSzPts val="1100"/>
              <a:buAutoNum type="arabicPeriod" startAt="4"/>
            </a:pPr>
            <a:r>
              <a:rPr lang="en-GB" dirty="0"/>
              <a:t>Invite each group to label each suggestion as a </a:t>
            </a:r>
            <a:r>
              <a:rPr lang="en-GB" b="1" dirty="0"/>
              <a:t>want </a:t>
            </a:r>
            <a:r>
              <a:rPr lang="en-GB" dirty="0"/>
              <a:t>or </a:t>
            </a:r>
            <a:r>
              <a:rPr lang="en-GB" b="1" dirty="0"/>
              <a:t>need</a:t>
            </a:r>
            <a:r>
              <a:rPr lang="en-GB" dirty="0"/>
              <a:t>, for example by using colour coded highlights like green for need and red for want.</a:t>
            </a:r>
          </a:p>
          <a:p>
            <a:pPr marL="0" lvl="0" indent="457200" algn="l" rtl="0">
              <a:spcBef>
                <a:spcPts val="0"/>
              </a:spcBef>
              <a:spcAft>
                <a:spcPts val="0"/>
              </a:spcAft>
              <a:buNone/>
            </a:pPr>
            <a:r>
              <a:rPr lang="en-GB" dirty="0"/>
              <a:t>Now invite groups to tour each other’s tables and add their own highlights to the other groups’ drawings or lists. Once pupils have seen each others’ work, invite groups to share their ideas and highlights. </a:t>
            </a:r>
          </a:p>
          <a:p>
            <a:pPr marL="0" lvl="0" indent="0" algn="l" rtl="0">
              <a:spcBef>
                <a:spcPts val="0"/>
              </a:spcBef>
              <a:spcAft>
                <a:spcPts val="0"/>
              </a:spcAft>
              <a:buNone/>
            </a:pPr>
            <a:endParaRPr lang="en-GB" dirty="0"/>
          </a:p>
          <a:p>
            <a:pPr marL="457200" lvl="0" indent="0" algn="l" rtl="0">
              <a:spcBef>
                <a:spcPts val="0"/>
              </a:spcBef>
              <a:spcAft>
                <a:spcPts val="0"/>
              </a:spcAft>
              <a:buNone/>
            </a:pPr>
            <a:r>
              <a:rPr lang="en-GB" dirty="0"/>
              <a:t>Use the ideas to establish a feeling for what kind of things are wants, and what are needs. (You may also like to explore items that could be either. For example at home, a toothbrush is a need, but an expensive electric toothbrush might be a want. </a:t>
            </a:r>
            <a:r>
              <a:rPr lang="en-GB" dirty="0">
                <a:solidFill>
                  <a:schemeClr val="dk1"/>
                </a:solidFill>
              </a:rPr>
              <a:t>Do pupils tend to agree, or are their ideas quite different?)</a:t>
            </a:r>
          </a:p>
          <a:p>
            <a:pPr marL="0" lvl="0" indent="457200" algn="l" rtl="0">
              <a:spcBef>
                <a:spcPts val="0"/>
              </a:spcBef>
              <a:spcAft>
                <a:spcPts val="0"/>
              </a:spcAft>
              <a:buNone/>
            </a:pPr>
            <a:r>
              <a:rPr lang="en-GB" dirty="0">
                <a:solidFill>
                  <a:schemeClr val="dk1"/>
                </a:solidFill>
              </a:rPr>
              <a:t>Share ideas about how pupils could use less - especially when it comes to ‘wants’ rather than ‘needs’. Is everything that staff and pupils use at school a ‘need’?</a:t>
            </a:r>
            <a:endParaRPr lang="en-GB" dirty="0"/>
          </a:p>
        </p:txBody>
      </p:sp>
      <p:sp>
        <p:nvSpPr>
          <p:cNvPr id="4" name="Slide Number Placeholder 3"/>
          <p:cNvSpPr>
            <a:spLocks noGrp="1"/>
          </p:cNvSpPr>
          <p:nvPr>
            <p:ph type="sldNum" sz="quarter" idx="5"/>
          </p:nvPr>
        </p:nvSpPr>
        <p:spPr/>
        <p:txBody>
          <a:bodyPr/>
          <a:lstStyle/>
          <a:p>
            <a:fld id="{7DF330FC-00A2-9E4B-A124-154D540187D3}" type="slidenum">
              <a:rPr lang="en-US" smtClean="0"/>
              <a:t>16</a:t>
            </a:fld>
            <a:endParaRPr lang="en-US" dirty="0"/>
          </a:p>
        </p:txBody>
      </p:sp>
    </p:spTree>
    <p:extLst>
      <p:ext uri="{BB962C8B-B14F-4D97-AF65-F5344CB8AC3E}">
        <p14:creationId xmlns:p14="http://schemas.microsoft.com/office/powerpoint/2010/main" val="19523397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Edit the slide to summarise some main findings from your survey (the ‘What to do next’ tab in the survey provides some suggestions). If possible, include more issues or areas for action than there are groups of pupils.</a:t>
            </a:r>
          </a:p>
          <a:p>
            <a:pPr marL="0" lvl="0" indent="0" algn="l" rtl="0">
              <a:spcBef>
                <a:spcPts val="0"/>
              </a:spcBef>
              <a:spcAft>
                <a:spcPts val="0"/>
              </a:spcAft>
              <a:buNone/>
            </a:pPr>
            <a:endParaRPr lang="en-GB" dirty="0"/>
          </a:p>
          <a:p>
            <a:pPr marL="0" lvl="0" indent="0" algn="l" rtl="0">
              <a:spcBef>
                <a:spcPts val="0"/>
              </a:spcBef>
              <a:spcAft>
                <a:spcPts val="0"/>
              </a:spcAft>
              <a:buClr>
                <a:schemeClr val="dk1"/>
              </a:buClr>
              <a:buSzPts val="1100"/>
              <a:buFont typeface="Arial"/>
              <a:buNone/>
            </a:pPr>
            <a:r>
              <a:rPr lang="en-GB" dirty="0">
                <a:solidFill>
                  <a:schemeClr val="dk1"/>
                </a:solidFill>
              </a:rPr>
              <a:t>Useful discussion questions:</a:t>
            </a:r>
          </a:p>
          <a:p>
            <a:pPr marL="457200" lvl="0" indent="-298450" algn="l" rtl="0">
              <a:spcBef>
                <a:spcPts val="0"/>
              </a:spcBef>
              <a:spcAft>
                <a:spcPts val="0"/>
              </a:spcAft>
              <a:buClr>
                <a:schemeClr val="dk1"/>
              </a:buClr>
              <a:buSzPts val="1100"/>
              <a:buChar char="●"/>
            </a:pPr>
            <a:r>
              <a:rPr lang="en-GB" dirty="0">
                <a:solidFill>
                  <a:schemeClr val="dk1"/>
                </a:solidFill>
              </a:rPr>
              <a:t>What are the most common items that people use and what materials are they made of?</a:t>
            </a:r>
          </a:p>
          <a:p>
            <a:pPr marL="457200" lvl="0" indent="-298450" algn="l" rtl="0">
              <a:spcBef>
                <a:spcPts val="0"/>
              </a:spcBef>
              <a:spcAft>
                <a:spcPts val="0"/>
              </a:spcAft>
              <a:buClr>
                <a:schemeClr val="dk1"/>
              </a:buClr>
              <a:buSzPts val="1100"/>
              <a:buChar char="●"/>
            </a:pPr>
            <a:r>
              <a:rPr lang="en-GB" dirty="0">
                <a:solidFill>
                  <a:schemeClr val="dk1"/>
                </a:solidFill>
              </a:rPr>
              <a:t>What are we best at recycling and could we do this even better?</a:t>
            </a:r>
          </a:p>
          <a:p>
            <a:pPr marL="457200" lvl="0" indent="-298450" algn="l" rtl="0">
              <a:spcBef>
                <a:spcPts val="0"/>
              </a:spcBef>
              <a:spcAft>
                <a:spcPts val="0"/>
              </a:spcAft>
              <a:buClr>
                <a:schemeClr val="dk1"/>
              </a:buClr>
              <a:buSzPts val="1100"/>
              <a:buChar char="●"/>
            </a:pPr>
            <a:r>
              <a:rPr lang="en-GB" dirty="0">
                <a:solidFill>
                  <a:schemeClr val="dk1"/>
                </a:solidFill>
              </a:rPr>
              <a:t>What do we need to try hardest to recycle better?</a:t>
            </a:r>
          </a:p>
          <a:p>
            <a:pPr marL="457200" lvl="0" indent="-298450" algn="l" rtl="0">
              <a:spcBef>
                <a:spcPts val="0"/>
              </a:spcBef>
              <a:spcAft>
                <a:spcPts val="0"/>
              </a:spcAft>
              <a:buClr>
                <a:schemeClr val="dk1"/>
              </a:buClr>
              <a:buSzPts val="1100"/>
              <a:buChar char="●"/>
            </a:pPr>
            <a:r>
              <a:rPr lang="en-GB" dirty="0">
                <a:solidFill>
                  <a:schemeClr val="dk1"/>
                </a:solidFill>
              </a:rPr>
              <a:t>What reasons help people to recycle?</a:t>
            </a:r>
          </a:p>
          <a:p>
            <a:pPr marL="457200" lvl="0" indent="-298450" algn="l" rtl="0">
              <a:spcBef>
                <a:spcPts val="0"/>
              </a:spcBef>
              <a:spcAft>
                <a:spcPts val="0"/>
              </a:spcAft>
              <a:buClr>
                <a:schemeClr val="dk1"/>
              </a:buClr>
              <a:buSzPts val="1100"/>
              <a:buChar char="●"/>
            </a:pPr>
            <a:r>
              <a:rPr lang="en-GB" dirty="0">
                <a:solidFill>
                  <a:schemeClr val="dk1"/>
                </a:solidFill>
              </a:rPr>
              <a:t>What reasons prevent people from recycling?</a:t>
            </a:r>
          </a:p>
          <a:p>
            <a:pPr marL="457200" lvl="0" indent="-298450" algn="l" rtl="0">
              <a:spcBef>
                <a:spcPts val="0"/>
              </a:spcBef>
              <a:spcAft>
                <a:spcPts val="0"/>
              </a:spcAft>
              <a:buClr>
                <a:schemeClr val="dk1"/>
              </a:buClr>
              <a:buSzPts val="1100"/>
              <a:buChar char="●"/>
            </a:pPr>
            <a:r>
              <a:rPr lang="en-GB" dirty="0">
                <a:solidFill>
                  <a:schemeClr val="dk1"/>
                </a:solidFill>
              </a:rPr>
              <a:t>What actions could we take to reduce the amount of waste we create?</a:t>
            </a:r>
          </a:p>
          <a:p>
            <a:pPr marL="457200" lvl="0" indent="-298450" algn="l" rtl="0">
              <a:spcBef>
                <a:spcPts val="0"/>
              </a:spcBef>
              <a:spcAft>
                <a:spcPts val="0"/>
              </a:spcAft>
              <a:buClr>
                <a:schemeClr val="dk1"/>
              </a:buClr>
              <a:buSzPts val="1100"/>
              <a:buChar char="●"/>
            </a:pPr>
            <a:r>
              <a:rPr lang="en-GB" dirty="0">
                <a:solidFill>
                  <a:schemeClr val="dk1"/>
                </a:solidFill>
              </a:rPr>
              <a:t>What actions could we take to increase the amount of [plastic bottles/paper/etc.] we recycle in [classrooms/the canteen/playgrounds]?</a:t>
            </a:r>
          </a:p>
          <a:p>
            <a:pPr marL="457200" lvl="0" indent="-298450" algn="l" rtl="0">
              <a:spcBef>
                <a:spcPts val="0"/>
              </a:spcBef>
              <a:spcAft>
                <a:spcPts val="0"/>
              </a:spcAft>
              <a:buClr>
                <a:schemeClr val="dk1"/>
              </a:buClr>
              <a:buSzPts val="1100"/>
              <a:buChar char="●"/>
            </a:pPr>
            <a:r>
              <a:rPr lang="en-GB" dirty="0">
                <a:solidFill>
                  <a:schemeClr val="dk1"/>
                </a:solidFill>
              </a:rPr>
              <a:t>How could we help people to reduce and reuse?</a:t>
            </a:r>
          </a:p>
          <a:p>
            <a:pPr marL="457200" lvl="0" indent="-298450" algn="l" rtl="0">
              <a:spcBef>
                <a:spcPts val="0"/>
              </a:spcBef>
              <a:spcAft>
                <a:spcPts val="0"/>
              </a:spcAft>
              <a:buClr>
                <a:schemeClr val="dk1"/>
              </a:buClr>
              <a:buSzPts val="1100"/>
              <a:buChar char="●"/>
            </a:pPr>
            <a:r>
              <a:rPr lang="en-GB" dirty="0">
                <a:solidFill>
                  <a:schemeClr val="dk1"/>
                </a:solidFill>
              </a:rPr>
              <a:t>What reasons would most encourage people to turn lines into circles?</a:t>
            </a: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Invite pupils to share their own ideas about things they found out, found interesting or worth sharing. This is also a good time to invite pupils to share any interviews they carried out with staff or other adults who make decisions related to purchasing, waste and recycling.</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Use a show of hands to identify what pupils think are the most important areas for action (you can also guide them in this based on your own knowledge).</a:t>
            </a:r>
          </a:p>
          <a:p>
            <a:endParaRPr lang="en-US" dirty="0"/>
          </a:p>
        </p:txBody>
      </p:sp>
      <p:sp>
        <p:nvSpPr>
          <p:cNvPr id="4" name="Slide Number Placeholder 3"/>
          <p:cNvSpPr>
            <a:spLocks noGrp="1"/>
          </p:cNvSpPr>
          <p:nvPr>
            <p:ph type="sldNum" sz="quarter" idx="5"/>
          </p:nvPr>
        </p:nvSpPr>
        <p:spPr/>
        <p:txBody>
          <a:bodyPr/>
          <a:lstStyle/>
          <a:p>
            <a:fld id="{7DF330FC-00A2-9E4B-A124-154D540187D3}" type="slidenum">
              <a:rPr lang="en-US" smtClean="0"/>
              <a:t>17</a:t>
            </a:fld>
            <a:endParaRPr lang="en-US" dirty="0"/>
          </a:p>
        </p:txBody>
      </p:sp>
    </p:spTree>
    <p:extLst>
      <p:ext uri="{BB962C8B-B14F-4D97-AF65-F5344CB8AC3E}">
        <p14:creationId xmlns:p14="http://schemas.microsoft.com/office/powerpoint/2010/main" val="23198324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B754F79-4DC8-5B47-8414-1753E0C65067}"/>
              </a:ext>
            </a:extLst>
          </p:cNvPr>
          <p:cNvSpPr>
            <a:spLocks noGrp="1"/>
          </p:cNvSpPr>
          <p:nvPr>
            <p:ph type="body" sz="quarter" idx="13"/>
          </p:nvPr>
        </p:nvSpPr>
        <p:spPr>
          <a:xfrm>
            <a:off x="1117599" y="5699695"/>
            <a:ext cx="9155953" cy="966891"/>
          </a:xfrm>
        </p:spPr>
        <p:txBody>
          <a:bodyPr>
            <a:noAutofit/>
          </a:bodyPr>
          <a:lstStyle>
            <a:lvl1pPr>
              <a:defRPr sz="4000">
                <a:solidFill>
                  <a:schemeClr val="bg1"/>
                </a:solidFill>
              </a:defRPr>
            </a:lvl1pPr>
            <a:lvl2pPr>
              <a:defRPr sz="4000">
                <a:solidFill>
                  <a:schemeClr val="bg1"/>
                </a:solidFill>
              </a:defRPr>
            </a:lvl2pPr>
            <a:lvl3pPr>
              <a:defRPr sz="4000">
                <a:solidFill>
                  <a:schemeClr val="bg1"/>
                </a:solidFill>
              </a:defRPr>
            </a:lvl3pPr>
            <a:lvl4pPr>
              <a:defRPr sz="4000">
                <a:solidFill>
                  <a:schemeClr val="bg1"/>
                </a:solidFill>
              </a:defRPr>
            </a:lvl4pPr>
            <a:lvl5pPr>
              <a:defRPr sz="4000">
                <a:solidFill>
                  <a:schemeClr val="bg1"/>
                </a:solidFill>
              </a:defRPr>
            </a:lvl5pPr>
          </a:lstStyle>
          <a:p>
            <a:pPr lvl="0"/>
            <a:r>
              <a:rPr lang="en-GB" dirty="0"/>
              <a:t>Click to edit Master text styles</a:t>
            </a:r>
          </a:p>
        </p:txBody>
      </p:sp>
      <p:pic>
        <p:nvPicPr>
          <p:cNvPr id="14" name="Picture 13">
            <a:extLst>
              <a:ext uri="{FF2B5EF4-FFF2-40B4-BE49-F238E27FC236}">
                <a16:creationId xmlns:a16="http://schemas.microsoft.com/office/drawing/2014/main" id="{0F8D3FAB-0B33-ED4A-938D-BDE0927B37D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144" y="7351058"/>
            <a:ext cx="4654503" cy="1792941"/>
          </a:xfrm>
          <a:prstGeom prst="rect">
            <a:avLst/>
          </a:prstGeom>
        </p:spPr>
      </p:pic>
    </p:spTree>
    <p:extLst>
      <p:ext uri="{BB962C8B-B14F-4D97-AF65-F5344CB8AC3E}">
        <p14:creationId xmlns:p14="http://schemas.microsoft.com/office/powerpoint/2010/main" val="15644255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8" name="Content Placeholder 7">
            <a:extLst>
              <a:ext uri="{FF2B5EF4-FFF2-40B4-BE49-F238E27FC236}">
                <a16:creationId xmlns:a16="http://schemas.microsoft.com/office/drawing/2014/main" id="{6BA558EA-1BD5-EF40-B4EE-10CF78BB4EF4}"/>
              </a:ext>
            </a:extLst>
          </p:cNvPr>
          <p:cNvSpPr>
            <a:spLocks noGrp="1"/>
          </p:cNvSpPr>
          <p:nvPr>
            <p:ph sz="quarter" idx="29" hasCustomPrompt="1"/>
          </p:nvPr>
        </p:nvSpPr>
        <p:spPr>
          <a:xfrm rot="5400000">
            <a:off x="2789636" y="-2782489"/>
            <a:ext cx="4343400" cy="9908384"/>
          </a:xfrm>
          <a:prstGeom prst="round1Rect">
            <a:avLst>
              <a:gd name="adj" fmla="val 9699"/>
            </a:avLst>
          </a:prstGeom>
          <a:solidFill>
            <a:srgbClr val="61A60E"/>
          </a:solidFill>
        </p:spPr>
        <p:txBody>
          <a:bodyPr/>
          <a:lstStyle/>
          <a:p>
            <a:pPr lvl="0"/>
            <a:r>
              <a:rPr lang="en-US" dirty="0"/>
              <a:t> </a:t>
            </a:r>
          </a:p>
        </p:txBody>
      </p:sp>
      <p:sp>
        <p:nvSpPr>
          <p:cNvPr id="11" name="Text Placeholder 10">
            <a:extLst>
              <a:ext uri="{FF2B5EF4-FFF2-40B4-BE49-F238E27FC236}">
                <a16:creationId xmlns:a16="http://schemas.microsoft.com/office/drawing/2014/main" id="{25BD2A47-088A-3748-90B5-F2B5EE04AFC6}"/>
              </a:ext>
            </a:extLst>
          </p:cNvPr>
          <p:cNvSpPr>
            <a:spLocks noGrp="1"/>
          </p:cNvSpPr>
          <p:nvPr>
            <p:ph type="body" sz="quarter" idx="30"/>
          </p:nvPr>
        </p:nvSpPr>
        <p:spPr>
          <a:xfrm>
            <a:off x="541338" y="642938"/>
            <a:ext cx="7587456" cy="2957512"/>
          </a:xfrm>
        </p:spPr>
        <p:txBody>
          <a:bodyPr/>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Content Placeholder 8">
            <a:extLst>
              <a:ext uri="{FF2B5EF4-FFF2-40B4-BE49-F238E27FC236}">
                <a16:creationId xmlns:a16="http://schemas.microsoft.com/office/drawing/2014/main" id="{182741F2-41CB-4043-9E16-9BAB0C87214D}"/>
              </a:ext>
            </a:extLst>
          </p:cNvPr>
          <p:cNvSpPr>
            <a:spLocks noGrp="1"/>
          </p:cNvSpPr>
          <p:nvPr>
            <p:ph sz="quarter" idx="31"/>
          </p:nvPr>
        </p:nvSpPr>
        <p:spPr>
          <a:xfrm>
            <a:off x="1285875" y="3886200"/>
            <a:ext cx="4143375" cy="3600450"/>
          </a:xfrm>
          <a:prstGeom prst="roundRect">
            <a:avLst>
              <a:gd name="adj" fmla="val 7143"/>
            </a:avLst>
          </a:prstGeom>
          <a:solidFill>
            <a:srgbClr val="0065A1"/>
          </a:solidFill>
        </p:spPr>
        <p:txBody>
          <a:bodyPr lIns="216000" tIns="216000" rIns="216000" bIns="216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0" name="Content Placeholder 8">
            <a:extLst>
              <a:ext uri="{FF2B5EF4-FFF2-40B4-BE49-F238E27FC236}">
                <a16:creationId xmlns:a16="http://schemas.microsoft.com/office/drawing/2014/main" id="{C2F8DD24-F4DC-3245-B134-1B7F38EB567C}"/>
              </a:ext>
            </a:extLst>
          </p:cNvPr>
          <p:cNvSpPr>
            <a:spLocks noGrp="1"/>
          </p:cNvSpPr>
          <p:nvPr>
            <p:ph sz="quarter" idx="32"/>
          </p:nvPr>
        </p:nvSpPr>
        <p:spPr>
          <a:xfrm>
            <a:off x="5972175" y="3886200"/>
            <a:ext cx="4143375" cy="3600450"/>
          </a:xfrm>
          <a:prstGeom prst="roundRect">
            <a:avLst>
              <a:gd name="adj" fmla="val 7143"/>
            </a:avLst>
          </a:prstGeom>
          <a:solidFill>
            <a:srgbClr val="0065A1"/>
          </a:solidFill>
        </p:spPr>
        <p:txBody>
          <a:bodyPr lIns="216000" tIns="216000" rIns="216000" bIns="216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1" name="Content Placeholder 8">
            <a:extLst>
              <a:ext uri="{FF2B5EF4-FFF2-40B4-BE49-F238E27FC236}">
                <a16:creationId xmlns:a16="http://schemas.microsoft.com/office/drawing/2014/main" id="{F47D55F5-29B6-1A45-9182-F469C792A0C7}"/>
              </a:ext>
            </a:extLst>
          </p:cNvPr>
          <p:cNvSpPr>
            <a:spLocks noGrp="1"/>
          </p:cNvSpPr>
          <p:nvPr>
            <p:ph sz="quarter" idx="33"/>
          </p:nvPr>
        </p:nvSpPr>
        <p:spPr>
          <a:xfrm>
            <a:off x="10572750" y="3886200"/>
            <a:ext cx="4143375" cy="3600450"/>
          </a:xfrm>
          <a:prstGeom prst="roundRect">
            <a:avLst>
              <a:gd name="adj" fmla="val 7143"/>
            </a:avLst>
          </a:prstGeom>
          <a:solidFill>
            <a:srgbClr val="0065A1"/>
          </a:solidFill>
        </p:spPr>
        <p:txBody>
          <a:bodyPr lIns="216000" tIns="216000" rIns="216000" bIns="216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263670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8" name="Content Placeholder 7">
            <a:extLst>
              <a:ext uri="{FF2B5EF4-FFF2-40B4-BE49-F238E27FC236}">
                <a16:creationId xmlns:a16="http://schemas.microsoft.com/office/drawing/2014/main" id="{6BA558EA-1BD5-EF40-B4EE-10CF78BB4EF4}"/>
              </a:ext>
            </a:extLst>
          </p:cNvPr>
          <p:cNvSpPr>
            <a:spLocks noGrp="1"/>
          </p:cNvSpPr>
          <p:nvPr>
            <p:ph sz="quarter" idx="29" hasCustomPrompt="1"/>
          </p:nvPr>
        </p:nvSpPr>
        <p:spPr>
          <a:xfrm rot="5400000">
            <a:off x="2789636" y="-2782489"/>
            <a:ext cx="4343400" cy="9908384"/>
          </a:xfrm>
          <a:prstGeom prst="round1Rect">
            <a:avLst>
              <a:gd name="adj" fmla="val 9699"/>
            </a:avLst>
          </a:prstGeom>
          <a:solidFill>
            <a:srgbClr val="61A60E"/>
          </a:solidFill>
        </p:spPr>
        <p:txBody>
          <a:bodyPr/>
          <a:lstStyle/>
          <a:p>
            <a:pPr lvl="0"/>
            <a:r>
              <a:rPr lang="en-US" dirty="0"/>
              <a:t> </a:t>
            </a:r>
          </a:p>
        </p:txBody>
      </p:sp>
      <p:sp>
        <p:nvSpPr>
          <p:cNvPr id="11" name="Text Placeholder 10">
            <a:extLst>
              <a:ext uri="{FF2B5EF4-FFF2-40B4-BE49-F238E27FC236}">
                <a16:creationId xmlns:a16="http://schemas.microsoft.com/office/drawing/2014/main" id="{25BD2A47-088A-3748-90B5-F2B5EE04AFC6}"/>
              </a:ext>
            </a:extLst>
          </p:cNvPr>
          <p:cNvSpPr>
            <a:spLocks noGrp="1"/>
          </p:cNvSpPr>
          <p:nvPr>
            <p:ph type="body" sz="quarter" idx="30"/>
          </p:nvPr>
        </p:nvSpPr>
        <p:spPr>
          <a:xfrm>
            <a:off x="541338" y="642938"/>
            <a:ext cx="7587456" cy="2957512"/>
          </a:xfrm>
        </p:spPr>
        <p:txBody>
          <a:bodyPr/>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Content Placeholder 8">
            <a:extLst>
              <a:ext uri="{FF2B5EF4-FFF2-40B4-BE49-F238E27FC236}">
                <a16:creationId xmlns:a16="http://schemas.microsoft.com/office/drawing/2014/main" id="{182741F2-41CB-4043-9E16-9BAB0C87214D}"/>
              </a:ext>
            </a:extLst>
          </p:cNvPr>
          <p:cNvSpPr>
            <a:spLocks noGrp="1"/>
          </p:cNvSpPr>
          <p:nvPr>
            <p:ph sz="quarter" idx="31"/>
          </p:nvPr>
        </p:nvSpPr>
        <p:spPr>
          <a:xfrm>
            <a:off x="1285876" y="3914776"/>
            <a:ext cx="3086100" cy="3571874"/>
          </a:xfrm>
          <a:prstGeom prst="roundRect">
            <a:avLst>
              <a:gd name="adj" fmla="val 7143"/>
            </a:avLst>
          </a:prstGeom>
          <a:solidFill>
            <a:srgbClr val="0065A1"/>
          </a:solidFill>
        </p:spPr>
        <p:txBody>
          <a:bodyPr lIns="216000" tIns="216000" rIns="216000" bIns="216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5" name="Content Placeholder 8">
            <a:extLst>
              <a:ext uri="{FF2B5EF4-FFF2-40B4-BE49-F238E27FC236}">
                <a16:creationId xmlns:a16="http://schemas.microsoft.com/office/drawing/2014/main" id="{EF6A9160-1EF1-F046-8475-D0CF5FC53F18}"/>
              </a:ext>
            </a:extLst>
          </p:cNvPr>
          <p:cNvSpPr>
            <a:spLocks noGrp="1"/>
          </p:cNvSpPr>
          <p:nvPr>
            <p:ph sz="quarter" idx="32"/>
          </p:nvPr>
        </p:nvSpPr>
        <p:spPr>
          <a:xfrm>
            <a:off x="4772026" y="3914776"/>
            <a:ext cx="3086100" cy="3571874"/>
          </a:xfrm>
          <a:prstGeom prst="roundRect">
            <a:avLst>
              <a:gd name="adj" fmla="val 7143"/>
            </a:avLst>
          </a:prstGeom>
          <a:solidFill>
            <a:srgbClr val="0065A1"/>
          </a:solidFill>
        </p:spPr>
        <p:txBody>
          <a:bodyPr lIns="216000" tIns="216000" rIns="216000" bIns="216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6" name="Picture Placeholder 25">
            <a:extLst>
              <a:ext uri="{FF2B5EF4-FFF2-40B4-BE49-F238E27FC236}">
                <a16:creationId xmlns:a16="http://schemas.microsoft.com/office/drawing/2014/main" id="{2C0AA894-E634-B54B-A612-459515C8F1CE}"/>
              </a:ext>
            </a:extLst>
          </p:cNvPr>
          <p:cNvSpPr>
            <a:spLocks noGrp="1"/>
          </p:cNvSpPr>
          <p:nvPr>
            <p:ph type="pic" sz="quarter" idx="33"/>
          </p:nvPr>
        </p:nvSpPr>
        <p:spPr>
          <a:xfrm>
            <a:off x="8972550" y="1371600"/>
            <a:ext cx="5999163" cy="6115050"/>
          </a:xfrm>
        </p:spPr>
        <p:txBody>
          <a:bodyPr/>
          <a:lstStyle/>
          <a:p>
            <a:endParaRPr lang="en-US" dirty="0"/>
          </a:p>
        </p:txBody>
      </p:sp>
    </p:spTree>
    <p:extLst>
      <p:ext uri="{BB962C8B-B14F-4D97-AF65-F5344CB8AC3E}">
        <p14:creationId xmlns:p14="http://schemas.microsoft.com/office/powerpoint/2010/main" val="1809196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BA558EA-1BD5-EF40-B4EE-10CF78BB4EF4}"/>
              </a:ext>
            </a:extLst>
          </p:cNvPr>
          <p:cNvSpPr>
            <a:spLocks noGrp="1"/>
          </p:cNvSpPr>
          <p:nvPr>
            <p:ph sz="quarter" idx="29" hasCustomPrompt="1"/>
          </p:nvPr>
        </p:nvSpPr>
        <p:spPr>
          <a:xfrm rot="5400000">
            <a:off x="1863001" y="-1817997"/>
            <a:ext cx="4320000" cy="7956000"/>
          </a:xfrm>
          <a:prstGeom prst="round1Rect">
            <a:avLst>
              <a:gd name="adj" fmla="val 9699"/>
            </a:avLst>
          </a:prstGeom>
          <a:solidFill>
            <a:srgbClr val="61A60E"/>
          </a:solidFill>
        </p:spPr>
        <p:txBody>
          <a:bodyPr/>
          <a:lstStyle/>
          <a:p>
            <a:pPr lvl="0"/>
            <a:r>
              <a:rPr lang="en-US" dirty="0"/>
              <a:t> </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11" name="Text Placeholder 10">
            <a:extLst>
              <a:ext uri="{FF2B5EF4-FFF2-40B4-BE49-F238E27FC236}">
                <a16:creationId xmlns:a16="http://schemas.microsoft.com/office/drawing/2014/main" id="{25BD2A47-088A-3748-90B5-F2B5EE04AFC6}"/>
              </a:ext>
            </a:extLst>
          </p:cNvPr>
          <p:cNvSpPr>
            <a:spLocks noGrp="1"/>
          </p:cNvSpPr>
          <p:nvPr>
            <p:ph type="body" sz="quarter" idx="30"/>
          </p:nvPr>
        </p:nvSpPr>
        <p:spPr>
          <a:xfrm>
            <a:off x="541338" y="642938"/>
            <a:ext cx="7587456" cy="2957512"/>
          </a:xfrm>
        </p:spPr>
        <p:txBody>
          <a:bodyPr/>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p:txBody>
      </p:sp>
      <p:sp>
        <p:nvSpPr>
          <p:cNvPr id="9" name="Content Placeholder 8">
            <a:extLst>
              <a:ext uri="{FF2B5EF4-FFF2-40B4-BE49-F238E27FC236}">
                <a16:creationId xmlns:a16="http://schemas.microsoft.com/office/drawing/2014/main" id="{182741F2-41CB-4043-9E16-9BAB0C87214D}"/>
              </a:ext>
            </a:extLst>
          </p:cNvPr>
          <p:cNvSpPr>
            <a:spLocks noGrp="1"/>
          </p:cNvSpPr>
          <p:nvPr>
            <p:ph sz="quarter" idx="31"/>
          </p:nvPr>
        </p:nvSpPr>
        <p:spPr>
          <a:xfrm>
            <a:off x="1285875" y="3914776"/>
            <a:ext cx="3771899" cy="4029074"/>
          </a:xfrm>
          <a:prstGeom prst="roundRect">
            <a:avLst>
              <a:gd name="adj" fmla="val 7143"/>
            </a:avLst>
          </a:prstGeom>
          <a:solidFill>
            <a:srgbClr val="0065A1"/>
          </a:solidFill>
        </p:spPr>
        <p:txBody>
          <a:bodyPr lIns="216000" tIns="216000" rIns="216000" bIns="216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6" name="Picture Placeholder 25">
            <a:extLst>
              <a:ext uri="{FF2B5EF4-FFF2-40B4-BE49-F238E27FC236}">
                <a16:creationId xmlns:a16="http://schemas.microsoft.com/office/drawing/2014/main" id="{2C0AA894-E634-B54B-A612-459515C8F1CE}"/>
              </a:ext>
            </a:extLst>
          </p:cNvPr>
          <p:cNvSpPr>
            <a:spLocks noGrp="1"/>
          </p:cNvSpPr>
          <p:nvPr>
            <p:ph type="pic" sz="quarter" idx="33"/>
          </p:nvPr>
        </p:nvSpPr>
        <p:spPr>
          <a:xfrm>
            <a:off x="6126560" y="1622255"/>
            <a:ext cx="3560366" cy="2844000"/>
          </a:xfrm>
        </p:spPr>
        <p:txBody>
          <a:bodyPr/>
          <a:lstStyle/>
          <a:p>
            <a:endParaRPr lang="en-US" dirty="0"/>
          </a:p>
        </p:txBody>
      </p:sp>
      <p:sp>
        <p:nvSpPr>
          <p:cNvPr id="29" name="Picture Placeholder 25">
            <a:extLst>
              <a:ext uri="{FF2B5EF4-FFF2-40B4-BE49-F238E27FC236}">
                <a16:creationId xmlns:a16="http://schemas.microsoft.com/office/drawing/2014/main" id="{3F68EF96-7CE1-5743-9303-97A988D7338C}"/>
              </a:ext>
            </a:extLst>
          </p:cNvPr>
          <p:cNvSpPr>
            <a:spLocks noGrp="1"/>
          </p:cNvSpPr>
          <p:nvPr>
            <p:ph type="pic" sz="quarter" idx="34"/>
          </p:nvPr>
        </p:nvSpPr>
        <p:spPr>
          <a:xfrm>
            <a:off x="10498535" y="1622255"/>
            <a:ext cx="3560366" cy="2844000"/>
          </a:xfrm>
        </p:spPr>
        <p:txBody>
          <a:bodyPr/>
          <a:lstStyle/>
          <a:p>
            <a:endParaRPr lang="en-US" dirty="0"/>
          </a:p>
        </p:txBody>
      </p:sp>
      <p:sp>
        <p:nvSpPr>
          <p:cNvPr id="30" name="Picture Placeholder 25">
            <a:extLst>
              <a:ext uri="{FF2B5EF4-FFF2-40B4-BE49-F238E27FC236}">
                <a16:creationId xmlns:a16="http://schemas.microsoft.com/office/drawing/2014/main" id="{E417426E-FFC7-AB48-BBD3-B7742B516F50}"/>
              </a:ext>
            </a:extLst>
          </p:cNvPr>
          <p:cNvSpPr>
            <a:spLocks noGrp="1"/>
          </p:cNvSpPr>
          <p:nvPr>
            <p:ph type="pic" sz="quarter" idx="35"/>
          </p:nvPr>
        </p:nvSpPr>
        <p:spPr>
          <a:xfrm>
            <a:off x="6126560" y="5165555"/>
            <a:ext cx="3560366" cy="2844000"/>
          </a:xfrm>
        </p:spPr>
        <p:txBody>
          <a:bodyPr/>
          <a:lstStyle/>
          <a:p>
            <a:endParaRPr lang="en-US" dirty="0"/>
          </a:p>
        </p:txBody>
      </p:sp>
      <p:sp>
        <p:nvSpPr>
          <p:cNvPr id="31" name="Picture Placeholder 25">
            <a:extLst>
              <a:ext uri="{FF2B5EF4-FFF2-40B4-BE49-F238E27FC236}">
                <a16:creationId xmlns:a16="http://schemas.microsoft.com/office/drawing/2014/main" id="{E893ABE6-AEF3-DC49-9431-29E035904B3E}"/>
              </a:ext>
            </a:extLst>
          </p:cNvPr>
          <p:cNvSpPr>
            <a:spLocks noGrp="1"/>
          </p:cNvSpPr>
          <p:nvPr>
            <p:ph type="pic" sz="quarter" idx="36"/>
          </p:nvPr>
        </p:nvSpPr>
        <p:spPr>
          <a:xfrm>
            <a:off x="10498535" y="5165555"/>
            <a:ext cx="3560366" cy="2844000"/>
          </a:xfrm>
        </p:spPr>
        <p:txBody>
          <a:bodyPr/>
          <a:lstStyle/>
          <a:p>
            <a:endParaRPr lang="en-US" dirty="0"/>
          </a:p>
        </p:txBody>
      </p:sp>
    </p:spTree>
    <p:extLst>
      <p:ext uri="{BB962C8B-B14F-4D97-AF65-F5344CB8AC3E}">
        <p14:creationId xmlns:p14="http://schemas.microsoft.com/office/powerpoint/2010/main" val="18718956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BA558EA-1BD5-EF40-B4EE-10CF78BB4EF4}"/>
              </a:ext>
            </a:extLst>
          </p:cNvPr>
          <p:cNvSpPr>
            <a:spLocks noGrp="1"/>
          </p:cNvSpPr>
          <p:nvPr>
            <p:ph sz="quarter" idx="29" hasCustomPrompt="1"/>
          </p:nvPr>
        </p:nvSpPr>
        <p:spPr>
          <a:xfrm rot="5400000">
            <a:off x="3061100" y="-3053953"/>
            <a:ext cx="3800472" cy="9908384"/>
          </a:xfrm>
          <a:prstGeom prst="round1Rect">
            <a:avLst>
              <a:gd name="adj" fmla="val 9699"/>
            </a:avLst>
          </a:prstGeom>
          <a:solidFill>
            <a:srgbClr val="61A60E"/>
          </a:solidFill>
        </p:spPr>
        <p:txBody>
          <a:bodyPr/>
          <a:lstStyle/>
          <a:p>
            <a:pPr lvl="0"/>
            <a:r>
              <a:rPr lang="en-US" dirty="0"/>
              <a:t> </a:t>
            </a:r>
          </a:p>
        </p:txBody>
      </p:sp>
      <p:sp>
        <p:nvSpPr>
          <p:cNvPr id="11" name="Text Placeholder 10">
            <a:extLst>
              <a:ext uri="{FF2B5EF4-FFF2-40B4-BE49-F238E27FC236}">
                <a16:creationId xmlns:a16="http://schemas.microsoft.com/office/drawing/2014/main" id="{25BD2A47-088A-3748-90B5-F2B5EE04AFC6}"/>
              </a:ext>
            </a:extLst>
          </p:cNvPr>
          <p:cNvSpPr>
            <a:spLocks noGrp="1"/>
          </p:cNvSpPr>
          <p:nvPr>
            <p:ph type="body" sz="quarter" idx="30"/>
          </p:nvPr>
        </p:nvSpPr>
        <p:spPr>
          <a:xfrm>
            <a:off x="541338" y="642938"/>
            <a:ext cx="7587456" cy="2957512"/>
          </a:xfrm>
        </p:spPr>
        <p:txBody>
          <a:bodyPr/>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Content Placeholder 2">
            <a:extLst>
              <a:ext uri="{FF2B5EF4-FFF2-40B4-BE49-F238E27FC236}">
                <a16:creationId xmlns:a16="http://schemas.microsoft.com/office/drawing/2014/main" id="{5A6259CD-B8FF-164D-A25D-663B13E93D0C}"/>
              </a:ext>
            </a:extLst>
          </p:cNvPr>
          <p:cNvSpPr>
            <a:spLocks noGrp="1"/>
          </p:cNvSpPr>
          <p:nvPr>
            <p:ph sz="quarter" idx="34"/>
          </p:nvPr>
        </p:nvSpPr>
        <p:spPr>
          <a:xfrm>
            <a:off x="2343150" y="1581150"/>
            <a:ext cx="11572875" cy="656272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Tree>
    <p:extLst>
      <p:ext uri="{BB962C8B-B14F-4D97-AF65-F5344CB8AC3E}">
        <p14:creationId xmlns:p14="http://schemas.microsoft.com/office/powerpoint/2010/main" val="307564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8" name="Content Placeholder 7">
            <a:extLst>
              <a:ext uri="{FF2B5EF4-FFF2-40B4-BE49-F238E27FC236}">
                <a16:creationId xmlns:a16="http://schemas.microsoft.com/office/drawing/2014/main" id="{6BA558EA-1BD5-EF40-B4EE-10CF78BB4EF4}"/>
              </a:ext>
            </a:extLst>
          </p:cNvPr>
          <p:cNvSpPr>
            <a:spLocks noGrp="1"/>
          </p:cNvSpPr>
          <p:nvPr>
            <p:ph sz="quarter" idx="29" hasCustomPrompt="1"/>
          </p:nvPr>
        </p:nvSpPr>
        <p:spPr>
          <a:xfrm rot="5400000">
            <a:off x="3361137" y="-3353991"/>
            <a:ext cx="3200397" cy="9908384"/>
          </a:xfrm>
          <a:prstGeom prst="round1Rect">
            <a:avLst>
              <a:gd name="adj" fmla="val 9699"/>
            </a:avLst>
          </a:prstGeom>
          <a:solidFill>
            <a:srgbClr val="61A60E"/>
          </a:solidFill>
        </p:spPr>
        <p:txBody>
          <a:bodyPr/>
          <a:lstStyle/>
          <a:p>
            <a:pPr lvl="0"/>
            <a:r>
              <a:rPr lang="en-US" dirty="0"/>
              <a:t> </a:t>
            </a:r>
          </a:p>
        </p:txBody>
      </p:sp>
      <p:sp>
        <p:nvSpPr>
          <p:cNvPr id="11" name="Text Placeholder 10">
            <a:extLst>
              <a:ext uri="{FF2B5EF4-FFF2-40B4-BE49-F238E27FC236}">
                <a16:creationId xmlns:a16="http://schemas.microsoft.com/office/drawing/2014/main" id="{25BD2A47-088A-3748-90B5-F2B5EE04AFC6}"/>
              </a:ext>
            </a:extLst>
          </p:cNvPr>
          <p:cNvSpPr>
            <a:spLocks noGrp="1"/>
          </p:cNvSpPr>
          <p:nvPr>
            <p:ph type="body" sz="quarter" idx="30"/>
          </p:nvPr>
        </p:nvSpPr>
        <p:spPr>
          <a:xfrm>
            <a:off x="541338" y="642938"/>
            <a:ext cx="7587456" cy="2300287"/>
          </a:xfrm>
        </p:spPr>
        <p:txBody>
          <a:bodyPr/>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6" name="Picture Placeholder 25">
            <a:extLst>
              <a:ext uri="{FF2B5EF4-FFF2-40B4-BE49-F238E27FC236}">
                <a16:creationId xmlns:a16="http://schemas.microsoft.com/office/drawing/2014/main" id="{2C0AA894-E634-B54B-A612-459515C8F1CE}"/>
              </a:ext>
            </a:extLst>
          </p:cNvPr>
          <p:cNvSpPr>
            <a:spLocks noGrp="1"/>
          </p:cNvSpPr>
          <p:nvPr>
            <p:ph type="pic" sz="quarter" idx="33"/>
          </p:nvPr>
        </p:nvSpPr>
        <p:spPr>
          <a:xfrm>
            <a:off x="5800724" y="2143125"/>
            <a:ext cx="10020055" cy="6099426"/>
          </a:xfrm>
        </p:spPr>
        <p:txBody>
          <a:bodyPr/>
          <a:lstStyle/>
          <a:p>
            <a:endParaRPr lang="en-US" dirty="0"/>
          </a:p>
        </p:txBody>
      </p:sp>
      <p:sp>
        <p:nvSpPr>
          <p:cNvPr id="9" name="Text Placeholder 13">
            <a:extLst>
              <a:ext uri="{FF2B5EF4-FFF2-40B4-BE49-F238E27FC236}">
                <a16:creationId xmlns:a16="http://schemas.microsoft.com/office/drawing/2014/main" id="{92B32B66-50F6-054A-A268-CFAA138ACD44}"/>
              </a:ext>
            </a:extLst>
          </p:cNvPr>
          <p:cNvSpPr>
            <a:spLocks noGrp="1"/>
          </p:cNvSpPr>
          <p:nvPr>
            <p:ph type="body" sz="quarter" idx="19"/>
          </p:nvPr>
        </p:nvSpPr>
        <p:spPr>
          <a:xfrm>
            <a:off x="541337" y="4315619"/>
            <a:ext cx="2573337" cy="513556"/>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10" name="Text Placeholder 13">
            <a:extLst>
              <a:ext uri="{FF2B5EF4-FFF2-40B4-BE49-F238E27FC236}">
                <a16:creationId xmlns:a16="http://schemas.microsoft.com/office/drawing/2014/main" id="{E6392E01-BA65-EC41-88D6-939B7E156A5F}"/>
              </a:ext>
            </a:extLst>
          </p:cNvPr>
          <p:cNvSpPr>
            <a:spLocks noGrp="1"/>
          </p:cNvSpPr>
          <p:nvPr>
            <p:ph type="body" sz="quarter" idx="34"/>
          </p:nvPr>
        </p:nvSpPr>
        <p:spPr>
          <a:xfrm>
            <a:off x="541337" y="5115719"/>
            <a:ext cx="2573337" cy="513556"/>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12" name="Text Placeholder 13">
            <a:extLst>
              <a:ext uri="{FF2B5EF4-FFF2-40B4-BE49-F238E27FC236}">
                <a16:creationId xmlns:a16="http://schemas.microsoft.com/office/drawing/2014/main" id="{DC0BCF95-B855-1248-902E-5C1A1D2B579C}"/>
              </a:ext>
            </a:extLst>
          </p:cNvPr>
          <p:cNvSpPr>
            <a:spLocks noGrp="1"/>
          </p:cNvSpPr>
          <p:nvPr>
            <p:ph type="body" sz="quarter" idx="35"/>
          </p:nvPr>
        </p:nvSpPr>
        <p:spPr>
          <a:xfrm>
            <a:off x="541337" y="5915819"/>
            <a:ext cx="2573337" cy="513556"/>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13" name="Text Placeholder 13">
            <a:extLst>
              <a:ext uri="{FF2B5EF4-FFF2-40B4-BE49-F238E27FC236}">
                <a16:creationId xmlns:a16="http://schemas.microsoft.com/office/drawing/2014/main" id="{E61F37F1-E46F-2141-9120-D380EEEA6EC1}"/>
              </a:ext>
            </a:extLst>
          </p:cNvPr>
          <p:cNvSpPr>
            <a:spLocks noGrp="1"/>
          </p:cNvSpPr>
          <p:nvPr>
            <p:ph type="body" sz="quarter" idx="36"/>
          </p:nvPr>
        </p:nvSpPr>
        <p:spPr>
          <a:xfrm>
            <a:off x="541337" y="6715919"/>
            <a:ext cx="2573337" cy="513556"/>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14" name="Text Placeholder 13">
            <a:extLst>
              <a:ext uri="{FF2B5EF4-FFF2-40B4-BE49-F238E27FC236}">
                <a16:creationId xmlns:a16="http://schemas.microsoft.com/office/drawing/2014/main" id="{37FEF5E8-2367-5341-B8C4-835DE614AB8C}"/>
              </a:ext>
            </a:extLst>
          </p:cNvPr>
          <p:cNvSpPr>
            <a:spLocks noGrp="1"/>
          </p:cNvSpPr>
          <p:nvPr>
            <p:ph type="body" sz="quarter" idx="37"/>
          </p:nvPr>
        </p:nvSpPr>
        <p:spPr>
          <a:xfrm>
            <a:off x="3484562" y="4315619"/>
            <a:ext cx="2573337" cy="513556"/>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15" name="Text Placeholder 13">
            <a:extLst>
              <a:ext uri="{FF2B5EF4-FFF2-40B4-BE49-F238E27FC236}">
                <a16:creationId xmlns:a16="http://schemas.microsoft.com/office/drawing/2014/main" id="{B9D87E96-BEC6-9B43-8DC6-8BEDF2523F02}"/>
              </a:ext>
            </a:extLst>
          </p:cNvPr>
          <p:cNvSpPr>
            <a:spLocks noGrp="1"/>
          </p:cNvSpPr>
          <p:nvPr>
            <p:ph type="body" sz="quarter" idx="38"/>
          </p:nvPr>
        </p:nvSpPr>
        <p:spPr>
          <a:xfrm>
            <a:off x="3484562" y="5115719"/>
            <a:ext cx="2573337" cy="513556"/>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16" name="Text Placeholder 13">
            <a:extLst>
              <a:ext uri="{FF2B5EF4-FFF2-40B4-BE49-F238E27FC236}">
                <a16:creationId xmlns:a16="http://schemas.microsoft.com/office/drawing/2014/main" id="{62B29030-C197-674E-A367-48B484904F4E}"/>
              </a:ext>
            </a:extLst>
          </p:cNvPr>
          <p:cNvSpPr>
            <a:spLocks noGrp="1"/>
          </p:cNvSpPr>
          <p:nvPr>
            <p:ph type="body" sz="quarter" idx="39"/>
          </p:nvPr>
        </p:nvSpPr>
        <p:spPr>
          <a:xfrm>
            <a:off x="3484562" y="5915819"/>
            <a:ext cx="2573337" cy="513556"/>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27454671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Content Placeholder 7">
            <a:extLst>
              <a:ext uri="{FF2B5EF4-FFF2-40B4-BE49-F238E27FC236}">
                <a16:creationId xmlns:a16="http://schemas.microsoft.com/office/drawing/2014/main" id="{CF1F23F0-9ED8-9F47-80E9-E67F2E7578A7}"/>
              </a:ext>
            </a:extLst>
          </p:cNvPr>
          <p:cNvSpPr>
            <a:spLocks noGrp="1"/>
          </p:cNvSpPr>
          <p:nvPr>
            <p:ph sz="quarter" idx="29" hasCustomPrompt="1"/>
          </p:nvPr>
        </p:nvSpPr>
        <p:spPr>
          <a:xfrm rot="5400000">
            <a:off x="2200276" y="-2200273"/>
            <a:ext cx="3600449" cy="8001001"/>
          </a:xfrm>
          <a:prstGeom prst="round1Rect">
            <a:avLst>
              <a:gd name="adj" fmla="val 9699"/>
            </a:avLst>
          </a:prstGeom>
          <a:solidFill>
            <a:srgbClr val="61A60E"/>
          </a:solidFill>
        </p:spPr>
        <p:txBody>
          <a:bodyPr/>
          <a:lstStyle/>
          <a:p>
            <a:pPr lvl="0"/>
            <a:r>
              <a:rPr lang="en-US" dirty="0"/>
              <a:t> </a:t>
            </a:r>
          </a:p>
        </p:txBody>
      </p:sp>
      <p:sp>
        <p:nvSpPr>
          <p:cNvPr id="15" name="Text Placeholder 10">
            <a:extLst>
              <a:ext uri="{FF2B5EF4-FFF2-40B4-BE49-F238E27FC236}">
                <a16:creationId xmlns:a16="http://schemas.microsoft.com/office/drawing/2014/main" id="{3C45DC25-5EEC-2F4D-B2B3-968C5DBA92CD}"/>
              </a:ext>
            </a:extLst>
          </p:cNvPr>
          <p:cNvSpPr>
            <a:spLocks noGrp="1"/>
          </p:cNvSpPr>
          <p:nvPr>
            <p:ph type="body" sz="quarter" idx="30"/>
          </p:nvPr>
        </p:nvSpPr>
        <p:spPr>
          <a:xfrm>
            <a:off x="541338" y="642938"/>
            <a:ext cx="7587456" cy="2957512"/>
          </a:xfrm>
        </p:spPr>
        <p:txBody>
          <a:bodyPr/>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10" name="Picture Placeholder 9">
            <a:extLst>
              <a:ext uri="{FF2B5EF4-FFF2-40B4-BE49-F238E27FC236}">
                <a16:creationId xmlns:a16="http://schemas.microsoft.com/office/drawing/2014/main" id="{A845EB8C-34C3-5E4F-B9E1-42F7A2C2F816}"/>
              </a:ext>
            </a:extLst>
          </p:cNvPr>
          <p:cNvSpPr>
            <a:spLocks noGrp="1"/>
          </p:cNvSpPr>
          <p:nvPr>
            <p:ph type="pic" sz="quarter" idx="13"/>
          </p:nvPr>
        </p:nvSpPr>
        <p:spPr>
          <a:xfrm>
            <a:off x="1263650" y="3214688"/>
            <a:ext cx="2883048" cy="2575332"/>
          </a:xfrm>
        </p:spPr>
        <p:txBody>
          <a:bodyPr/>
          <a:lstStyle/>
          <a:p>
            <a:endParaRPr lang="en-US" dirty="0"/>
          </a:p>
        </p:txBody>
      </p:sp>
      <p:sp>
        <p:nvSpPr>
          <p:cNvPr id="7" name="Text Placeholder 6">
            <a:extLst>
              <a:ext uri="{FF2B5EF4-FFF2-40B4-BE49-F238E27FC236}">
                <a16:creationId xmlns:a16="http://schemas.microsoft.com/office/drawing/2014/main" id="{4EA240B2-223E-2545-8112-4E4B3DA7CE50}"/>
              </a:ext>
            </a:extLst>
          </p:cNvPr>
          <p:cNvSpPr>
            <a:spLocks noGrp="1"/>
          </p:cNvSpPr>
          <p:nvPr>
            <p:ph type="body" sz="quarter" idx="20"/>
          </p:nvPr>
        </p:nvSpPr>
        <p:spPr>
          <a:xfrm>
            <a:off x="1263650" y="5532844"/>
            <a:ext cx="2883048" cy="1809529"/>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20" name="Picture Placeholder 9">
            <a:extLst>
              <a:ext uri="{FF2B5EF4-FFF2-40B4-BE49-F238E27FC236}">
                <a16:creationId xmlns:a16="http://schemas.microsoft.com/office/drawing/2014/main" id="{99ACBDF6-B95A-CA42-9FDC-53979829962A}"/>
              </a:ext>
            </a:extLst>
          </p:cNvPr>
          <p:cNvSpPr>
            <a:spLocks noGrp="1"/>
          </p:cNvSpPr>
          <p:nvPr>
            <p:ph type="pic" sz="quarter" idx="21"/>
          </p:nvPr>
        </p:nvSpPr>
        <p:spPr>
          <a:xfrm>
            <a:off x="4870450" y="3214688"/>
            <a:ext cx="2883048" cy="2575332"/>
          </a:xfrm>
        </p:spPr>
        <p:txBody>
          <a:bodyPr/>
          <a:lstStyle/>
          <a:p>
            <a:endParaRPr lang="en-US" dirty="0"/>
          </a:p>
        </p:txBody>
      </p:sp>
      <p:sp>
        <p:nvSpPr>
          <p:cNvPr id="21" name="Text Placeholder 6">
            <a:extLst>
              <a:ext uri="{FF2B5EF4-FFF2-40B4-BE49-F238E27FC236}">
                <a16:creationId xmlns:a16="http://schemas.microsoft.com/office/drawing/2014/main" id="{F002F6A9-CE08-DB48-B907-CB2B36CE6462}"/>
              </a:ext>
            </a:extLst>
          </p:cNvPr>
          <p:cNvSpPr>
            <a:spLocks noGrp="1"/>
          </p:cNvSpPr>
          <p:nvPr>
            <p:ph type="body" sz="quarter" idx="22"/>
          </p:nvPr>
        </p:nvSpPr>
        <p:spPr>
          <a:xfrm>
            <a:off x="4870450" y="5532844"/>
            <a:ext cx="2883048" cy="1809529"/>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33" name="Picture Placeholder 9">
            <a:extLst>
              <a:ext uri="{FF2B5EF4-FFF2-40B4-BE49-F238E27FC236}">
                <a16:creationId xmlns:a16="http://schemas.microsoft.com/office/drawing/2014/main" id="{97542514-1010-5342-8E41-DDAAB5A1EF43}"/>
              </a:ext>
            </a:extLst>
          </p:cNvPr>
          <p:cNvSpPr>
            <a:spLocks noGrp="1"/>
          </p:cNvSpPr>
          <p:nvPr>
            <p:ph type="pic" sz="quarter" idx="24"/>
          </p:nvPr>
        </p:nvSpPr>
        <p:spPr>
          <a:xfrm>
            <a:off x="8544983" y="3214688"/>
            <a:ext cx="2883048" cy="2575332"/>
          </a:xfrm>
        </p:spPr>
        <p:txBody>
          <a:bodyPr/>
          <a:lstStyle/>
          <a:p>
            <a:endParaRPr lang="en-US" dirty="0"/>
          </a:p>
        </p:txBody>
      </p:sp>
      <p:sp>
        <p:nvSpPr>
          <p:cNvPr id="34" name="Text Placeholder 6">
            <a:extLst>
              <a:ext uri="{FF2B5EF4-FFF2-40B4-BE49-F238E27FC236}">
                <a16:creationId xmlns:a16="http://schemas.microsoft.com/office/drawing/2014/main" id="{75C19295-6CC8-F74A-9951-5856E34273ED}"/>
              </a:ext>
            </a:extLst>
          </p:cNvPr>
          <p:cNvSpPr>
            <a:spLocks noGrp="1"/>
          </p:cNvSpPr>
          <p:nvPr>
            <p:ph type="body" sz="quarter" idx="25"/>
          </p:nvPr>
        </p:nvSpPr>
        <p:spPr>
          <a:xfrm>
            <a:off x="8544983" y="5532844"/>
            <a:ext cx="2883048" cy="1809529"/>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13" name="Text Placeholder 6">
            <a:extLst>
              <a:ext uri="{FF2B5EF4-FFF2-40B4-BE49-F238E27FC236}">
                <a16:creationId xmlns:a16="http://schemas.microsoft.com/office/drawing/2014/main" id="{F318C06A-1EAA-1046-8C8B-B962523734E5}"/>
              </a:ext>
            </a:extLst>
          </p:cNvPr>
          <p:cNvSpPr>
            <a:spLocks noGrp="1"/>
          </p:cNvSpPr>
          <p:nvPr>
            <p:ph type="body" sz="quarter" idx="28"/>
          </p:nvPr>
        </p:nvSpPr>
        <p:spPr>
          <a:xfrm>
            <a:off x="12067116" y="3214688"/>
            <a:ext cx="2883048" cy="4127685"/>
          </a:xfrm>
          <a:prstGeom prst="roundRect">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14416379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8" name="Content Placeholder 7">
            <a:extLst>
              <a:ext uri="{FF2B5EF4-FFF2-40B4-BE49-F238E27FC236}">
                <a16:creationId xmlns:a16="http://schemas.microsoft.com/office/drawing/2014/main" id="{6BA558EA-1BD5-EF40-B4EE-10CF78BB4EF4}"/>
              </a:ext>
            </a:extLst>
          </p:cNvPr>
          <p:cNvSpPr>
            <a:spLocks noGrp="1"/>
          </p:cNvSpPr>
          <p:nvPr>
            <p:ph sz="quarter" idx="29" hasCustomPrompt="1"/>
          </p:nvPr>
        </p:nvSpPr>
        <p:spPr>
          <a:xfrm rot="5400000">
            <a:off x="2796780" y="-2789632"/>
            <a:ext cx="2300288" cy="7879559"/>
          </a:xfrm>
          <a:prstGeom prst="round1Rect">
            <a:avLst>
              <a:gd name="adj" fmla="val 9699"/>
            </a:avLst>
          </a:prstGeom>
          <a:solidFill>
            <a:srgbClr val="61A60E"/>
          </a:solidFill>
        </p:spPr>
        <p:txBody>
          <a:bodyPr/>
          <a:lstStyle/>
          <a:p>
            <a:pPr lvl="0"/>
            <a:r>
              <a:rPr lang="en-US" dirty="0"/>
              <a:t> </a:t>
            </a:r>
          </a:p>
        </p:txBody>
      </p:sp>
      <p:sp>
        <p:nvSpPr>
          <p:cNvPr id="11" name="Text Placeholder 10">
            <a:extLst>
              <a:ext uri="{FF2B5EF4-FFF2-40B4-BE49-F238E27FC236}">
                <a16:creationId xmlns:a16="http://schemas.microsoft.com/office/drawing/2014/main" id="{25BD2A47-088A-3748-90B5-F2B5EE04AFC6}"/>
              </a:ext>
            </a:extLst>
          </p:cNvPr>
          <p:cNvSpPr>
            <a:spLocks noGrp="1"/>
          </p:cNvSpPr>
          <p:nvPr>
            <p:ph type="body" sz="quarter" idx="30"/>
          </p:nvPr>
        </p:nvSpPr>
        <p:spPr>
          <a:xfrm>
            <a:off x="541338" y="642938"/>
            <a:ext cx="7587456" cy="1500187"/>
          </a:xfrm>
        </p:spPr>
        <p:txBody>
          <a:bodyPr/>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6" name="Picture Placeholder 25">
            <a:extLst>
              <a:ext uri="{FF2B5EF4-FFF2-40B4-BE49-F238E27FC236}">
                <a16:creationId xmlns:a16="http://schemas.microsoft.com/office/drawing/2014/main" id="{2C0AA894-E634-B54B-A612-459515C8F1CE}"/>
              </a:ext>
            </a:extLst>
          </p:cNvPr>
          <p:cNvSpPr>
            <a:spLocks noGrp="1"/>
          </p:cNvSpPr>
          <p:nvPr>
            <p:ph type="pic" sz="quarter" idx="33"/>
          </p:nvPr>
        </p:nvSpPr>
        <p:spPr>
          <a:xfrm>
            <a:off x="8943975" y="1388281"/>
            <a:ext cx="6086475" cy="6184094"/>
          </a:xfrm>
        </p:spPr>
        <p:txBody>
          <a:bodyPr/>
          <a:lstStyle/>
          <a:p>
            <a:endParaRPr lang="en-US" dirty="0"/>
          </a:p>
        </p:txBody>
      </p:sp>
      <p:sp>
        <p:nvSpPr>
          <p:cNvPr id="7" name="Text Placeholder 6">
            <a:extLst>
              <a:ext uri="{FF2B5EF4-FFF2-40B4-BE49-F238E27FC236}">
                <a16:creationId xmlns:a16="http://schemas.microsoft.com/office/drawing/2014/main" id="{D11707EA-C0F3-604C-A03D-251C25B5650B}"/>
              </a:ext>
            </a:extLst>
          </p:cNvPr>
          <p:cNvSpPr>
            <a:spLocks noGrp="1"/>
          </p:cNvSpPr>
          <p:nvPr>
            <p:ph type="body" sz="quarter" idx="34"/>
          </p:nvPr>
        </p:nvSpPr>
        <p:spPr>
          <a:xfrm>
            <a:off x="541338" y="2543175"/>
            <a:ext cx="7345362" cy="534352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031515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31911" y="1652247"/>
            <a:ext cx="9047851" cy="824130"/>
          </a:xfrm>
        </p:spPr>
        <p:txBody>
          <a:bodyPr/>
          <a:lstStyle>
            <a:lvl1pPr>
              <a:defRPr>
                <a:solidFill>
                  <a:srgbClr val="61A60E"/>
                </a:solidFill>
              </a:defRPr>
            </a:lvl1pPr>
          </a:lstStyle>
          <a:p>
            <a:r>
              <a:rPr lang="en-GB" dirty="0"/>
              <a:t>Click to edit Master title style</a:t>
            </a:r>
            <a:endParaRPr lang="en-US" dirty="0"/>
          </a:p>
        </p:txBody>
      </p:sp>
      <p:sp>
        <p:nvSpPr>
          <p:cNvPr id="3" name="Content Placeholder 2"/>
          <p:cNvSpPr>
            <a:spLocks noGrp="1"/>
          </p:cNvSpPr>
          <p:nvPr>
            <p:ph idx="1"/>
          </p:nvPr>
        </p:nvSpPr>
        <p:spPr>
          <a:xfrm>
            <a:off x="1131910" y="2823820"/>
            <a:ext cx="5663337" cy="4814109"/>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Primary Briefing</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9" name="Content Placeholder 2">
            <a:extLst>
              <a:ext uri="{FF2B5EF4-FFF2-40B4-BE49-F238E27FC236}">
                <a16:creationId xmlns:a16="http://schemas.microsoft.com/office/drawing/2014/main" id="{55BF9198-5483-5940-8CB5-FC0AEDEFB50C}"/>
              </a:ext>
            </a:extLst>
          </p:cNvPr>
          <p:cNvSpPr>
            <a:spLocks noGrp="1"/>
          </p:cNvSpPr>
          <p:nvPr>
            <p:ph idx="13"/>
          </p:nvPr>
        </p:nvSpPr>
        <p:spPr>
          <a:xfrm>
            <a:off x="6941039" y="2823820"/>
            <a:ext cx="5663337" cy="4814109"/>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449248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A5B4D0E5-4303-E047-B96A-E19C4B049FA4}"/>
              </a:ext>
            </a:extLst>
          </p:cNvPr>
          <p:cNvSpPr>
            <a:spLocks noGrp="1"/>
          </p:cNvSpPr>
          <p:nvPr>
            <p:ph sz="quarter" idx="14"/>
          </p:nvPr>
        </p:nvSpPr>
        <p:spPr>
          <a:xfrm>
            <a:off x="7938" y="0"/>
            <a:ext cx="7988300" cy="3783013"/>
          </a:xfrm>
          <a:solidFill>
            <a:srgbClr val="61A60E"/>
          </a:solidFill>
        </p:spPr>
        <p:txBody>
          <a:bodyPr lIns="576000" tIns="576000"/>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10" name="Picture Placeholder 9">
            <a:extLst>
              <a:ext uri="{FF2B5EF4-FFF2-40B4-BE49-F238E27FC236}">
                <a16:creationId xmlns:a16="http://schemas.microsoft.com/office/drawing/2014/main" id="{A845EB8C-34C3-5E4F-B9E1-42F7A2C2F816}"/>
              </a:ext>
            </a:extLst>
          </p:cNvPr>
          <p:cNvSpPr>
            <a:spLocks noGrp="1"/>
          </p:cNvSpPr>
          <p:nvPr>
            <p:ph type="pic" sz="quarter" idx="13"/>
          </p:nvPr>
        </p:nvSpPr>
        <p:spPr>
          <a:xfrm>
            <a:off x="5092700" y="2654300"/>
            <a:ext cx="8355013" cy="5795559"/>
          </a:xfrm>
        </p:spPr>
        <p:txBody>
          <a:bodyPr/>
          <a:lstStyle/>
          <a:p>
            <a:endParaRPr lang="en-US" dirty="0"/>
          </a:p>
        </p:txBody>
      </p:sp>
      <p:sp>
        <p:nvSpPr>
          <p:cNvPr id="14" name="Text Placeholder 13">
            <a:extLst>
              <a:ext uri="{FF2B5EF4-FFF2-40B4-BE49-F238E27FC236}">
                <a16:creationId xmlns:a16="http://schemas.microsoft.com/office/drawing/2014/main" id="{08BA2FCB-999F-1F40-B53D-ABCD395A99FC}"/>
              </a:ext>
            </a:extLst>
          </p:cNvPr>
          <p:cNvSpPr>
            <a:spLocks noGrp="1"/>
          </p:cNvSpPr>
          <p:nvPr>
            <p:ph type="body" sz="quarter" idx="15"/>
          </p:nvPr>
        </p:nvSpPr>
        <p:spPr>
          <a:xfrm>
            <a:off x="8924925" y="1779588"/>
            <a:ext cx="1657350" cy="51276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15" name="Text Placeholder 13">
            <a:extLst>
              <a:ext uri="{FF2B5EF4-FFF2-40B4-BE49-F238E27FC236}">
                <a16:creationId xmlns:a16="http://schemas.microsoft.com/office/drawing/2014/main" id="{336B74F1-C9B8-3D43-9715-917593AF4932}"/>
              </a:ext>
            </a:extLst>
          </p:cNvPr>
          <p:cNvSpPr>
            <a:spLocks noGrp="1"/>
          </p:cNvSpPr>
          <p:nvPr>
            <p:ph type="body" sz="quarter" idx="16"/>
          </p:nvPr>
        </p:nvSpPr>
        <p:spPr>
          <a:xfrm>
            <a:off x="11204829" y="1791780"/>
            <a:ext cx="1657350" cy="51276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16" name="Text Placeholder 13">
            <a:extLst>
              <a:ext uri="{FF2B5EF4-FFF2-40B4-BE49-F238E27FC236}">
                <a16:creationId xmlns:a16="http://schemas.microsoft.com/office/drawing/2014/main" id="{E4931B4F-65CE-094E-8BB9-4FA0F2148CA4}"/>
              </a:ext>
            </a:extLst>
          </p:cNvPr>
          <p:cNvSpPr>
            <a:spLocks noGrp="1"/>
          </p:cNvSpPr>
          <p:nvPr>
            <p:ph type="body" sz="quarter" idx="17"/>
          </p:nvPr>
        </p:nvSpPr>
        <p:spPr>
          <a:xfrm>
            <a:off x="14082141" y="3547428"/>
            <a:ext cx="1657350" cy="51276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17" name="Text Placeholder 13">
            <a:extLst>
              <a:ext uri="{FF2B5EF4-FFF2-40B4-BE49-F238E27FC236}">
                <a16:creationId xmlns:a16="http://schemas.microsoft.com/office/drawing/2014/main" id="{80885088-7235-7245-8D38-4505B4E36575}"/>
              </a:ext>
            </a:extLst>
          </p:cNvPr>
          <p:cNvSpPr>
            <a:spLocks noGrp="1"/>
          </p:cNvSpPr>
          <p:nvPr>
            <p:ph type="body" sz="quarter" idx="18"/>
          </p:nvPr>
        </p:nvSpPr>
        <p:spPr>
          <a:xfrm>
            <a:off x="14082141" y="6095556"/>
            <a:ext cx="1657350" cy="51276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18" name="Text Placeholder 13">
            <a:extLst>
              <a:ext uri="{FF2B5EF4-FFF2-40B4-BE49-F238E27FC236}">
                <a16:creationId xmlns:a16="http://schemas.microsoft.com/office/drawing/2014/main" id="{83861FAA-ECC3-9B47-A8CB-80BA3EC95326}"/>
              </a:ext>
            </a:extLst>
          </p:cNvPr>
          <p:cNvSpPr>
            <a:spLocks noGrp="1"/>
          </p:cNvSpPr>
          <p:nvPr>
            <p:ph type="body" sz="quarter" idx="19"/>
          </p:nvPr>
        </p:nvSpPr>
        <p:spPr>
          <a:xfrm>
            <a:off x="2170557" y="4339908"/>
            <a:ext cx="1657350" cy="51276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19" name="Text Placeholder 13">
            <a:extLst>
              <a:ext uri="{FF2B5EF4-FFF2-40B4-BE49-F238E27FC236}">
                <a16:creationId xmlns:a16="http://schemas.microsoft.com/office/drawing/2014/main" id="{8F1C28DC-7844-894D-92C6-98536020F04F}"/>
              </a:ext>
            </a:extLst>
          </p:cNvPr>
          <p:cNvSpPr>
            <a:spLocks noGrp="1"/>
          </p:cNvSpPr>
          <p:nvPr>
            <p:ph type="body" sz="quarter" idx="20"/>
          </p:nvPr>
        </p:nvSpPr>
        <p:spPr>
          <a:xfrm>
            <a:off x="2170557" y="5351844"/>
            <a:ext cx="1657350" cy="51276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20" name="Text Placeholder 13">
            <a:extLst>
              <a:ext uri="{FF2B5EF4-FFF2-40B4-BE49-F238E27FC236}">
                <a16:creationId xmlns:a16="http://schemas.microsoft.com/office/drawing/2014/main" id="{05BEF9ED-30C3-B04C-9971-00E172FCF18A}"/>
              </a:ext>
            </a:extLst>
          </p:cNvPr>
          <p:cNvSpPr>
            <a:spLocks noGrp="1"/>
          </p:cNvSpPr>
          <p:nvPr>
            <p:ph type="body" sz="quarter" idx="21"/>
          </p:nvPr>
        </p:nvSpPr>
        <p:spPr>
          <a:xfrm>
            <a:off x="2170556" y="7107492"/>
            <a:ext cx="2287715" cy="51276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21" name="Text Placeholder 13">
            <a:extLst>
              <a:ext uri="{FF2B5EF4-FFF2-40B4-BE49-F238E27FC236}">
                <a16:creationId xmlns:a16="http://schemas.microsoft.com/office/drawing/2014/main" id="{72C8F638-48A3-354F-9491-B1FE8B0EC162}"/>
              </a:ext>
            </a:extLst>
          </p:cNvPr>
          <p:cNvSpPr>
            <a:spLocks noGrp="1"/>
          </p:cNvSpPr>
          <p:nvPr>
            <p:ph type="body" sz="quarter" idx="22"/>
          </p:nvPr>
        </p:nvSpPr>
        <p:spPr>
          <a:xfrm>
            <a:off x="2170557" y="7887780"/>
            <a:ext cx="1657350" cy="51276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2474021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A5B4D0E5-4303-E047-B96A-E19C4B049FA4}"/>
              </a:ext>
            </a:extLst>
          </p:cNvPr>
          <p:cNvSpPr>
            <a:spLocks noGrp="1"/>
          </p:cNvSpPr>
          <p:nvPr>
            <p:ph sz="quarter" idx="14"/>
          </p:nvPr>
        </p:nvSpPr>
        <p:spPr>
          <a:xfrm>
            <a:off x="7938" y="0"/>
            <a:ext cx="9936162" cy="3783013"/>
          </a:xfrm>
          <a:solidFill>
            <a:srgbClr val="61A60E"/>
          </a:solidFill>
        </p:spPr>
        <p:txBody>
          <a:bodyPr lIns="576000" tIns="576000"/>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10" name="Picture Placeholder 9">
            <a:extLst>
              <a:ext uri="{FF2B5EF4-FFF2-40B4-BE49-F238E27FC236}">
                <a16:creationId xmlns:a16="http://schemas.microsoft.com/office/drawing/2014/main" id="{A845EB8C-34C3-5E4F-B9E1-42F7A2C2F816}"/>
              </a:ext>
            </a:extLst>
          </p:cNvPr>
          <p:cNvSpPr>
            <a:spLocks noGrp="1"/>
          </p:cNvSpPr>
          <p:nvPr>
            <p:ph type="pic" sz="quarter" idx="13"/>
          </p:nvPr>
        </p:nvSpPr>
        <p:spPr>
          <a:xfrm>
            <a:off x="1263651" y="2768600"/>
            <a:ext cx="4108450" cy="2003425"/>
          </a:xfrm>
        </p:spPr>
        <p:txBody>
          <a:bodyPr/>
          <a:lstStyle/>
          <a:p>
            <a:endParaRPr lang="en-US" dirty="0"/>
          </a:p>
        </p:txBody>
      </p:sp>
      <p:sp>
        <p:nvSpPr>
          <p:cNvPr id="22" name="Picture Placeholder 9">
            <a:extLst>
              <a:ext uri="{FF2B5EF4-FFF2-40B4-BE49-F238E27FC236}">
                <a16:creationId xmlns:a16="http://schemas.microsoft.com/office/drawing/2014/main" id="{2FB73148-82DB-E54F-B2A4-4FD736F99CBE}"/>
              </a:ext>
            </a:extLst>
          </p:cNvPr>
          <p:cNvSpPr>
            <a:spLocks noGrp="1"/>
          </p:cNvSpPr>
          <p:nvPr>
            <p:ph type="pic" sz="quarter" idx="15"/>
          </p:nvPr>
        </p:nvSpPr>
        <p:spPr>
          <a:xfrm>
            <a:off x="6078539" y="2768600"/>
            <a:ext cx="4108450" cy="2003425"/>
          </a:xfrm>
        </p:spPr>
        <p:txBody>
          <a:bodyPr/>
          <a:lstStyle/>
          <a:p>
            <a:endParaRPr lang="en-US" dirty="0"/>
          </a:p>
        </p:txBody>
      </p:sp>
      <p:sp>
        <p:nvSpPr>
          <p:cNvPr id="23" name="Picture Placeholder 9">
            <a:extLst>
              <a:ext uri="{FF2B5EF4-FFF2-40B4-BE49-F238E27FC236}">
                <a16:creationId xmlns:a16="http://schemas.microsoft.com/office/drawing/2014/main" id="{A7427A03-A1EC-234A-825A-7AFE1730EFE6}"/>
              </a:ext>
            </a:extLst>
          </p:cNvPr>
          <p:cNvSpPr>
            <a:spLocks noGrp="1"/>
          </p:cNvSpPr>
          <p:nvPr>
            <p:ph type="pic" sz="quarter" idx="16"/>
          </p:nvPr>
        </p:nvSpPr>
        <p:spPr>
          <a:xfrm>
            <a:off x="10893426" y="2768600"/>
            <a:ext cx="4108450" cy="2003425"/>
          </a:xfrm>
        </p:spPr>
        <p:txBody>
          <a:bodyPr/>
          <a:lstStyle/>
          <a:p>
            <a:endParaRPr lang="en-US" dirty="0"/>
          </a:p>
        </p:txBody>
      </p:sp>
      <p:sp>
        <p:nvSpPr>
          <p:cNvPr id="24" name="Picture Placeholder 9">
            <a:extLst>
              <a:ext uri="{FF2B5EF4-FFF2-40B4-BE49-F238E27FC236}">
                <a16:creationId xmlns:a16="http://schemas.microsoft.com/office/drawing/2014/main" id="{974C2DB7-83C5-A646-A14F-5083496A218B}"/>
              </a:ext>
            </a:extLst>
          </p:cNvPr>
          <p:cNvSpPr>
            <a:spLocks noGrp="1"/>
          </p:cNvSpPr>
          <p:nvPr>
            <p:ph type="pic" sz="quarter" idx="17"/>
          </p:nvPr>
        </p:nvSpPr>
        <p:spPr>
          <a:xfrm>
            <a:off x="1263651" y="5454650"/>
            <a:ext cx="4108450" cy="2003425"/>
          </a:xfrm>
        </p:spPr>
        <p:txBody>
          <a:bodyPr/>
          <a:lstStyle/>
          <a:p>
            <a:endParaRPr lang="en-US" dirty="0"/>
          </a:p>
        </p:txBody>
      </p:sp>
      <p:sp>
        <p:nvSpPr>
          <p:cNvPr id="25" name="Picture Placeholder 9">
            <a:extLst>
              <a:ext uri="{FF2B5EF4-FFF2-40B4-BE49-F238E27FC236}">
                <a16:creationId xmlns:a16="http://schemas.microsoft.com/office/drawing/2014/main" id="{C62D9989-E4DE-A844-A40A-4FF473A127BF}"/>
              </a:ext>
            </a:extLst>
          </p:cNvPr>
          <p:cNvSpPr>
            <a:spLocks noGrp="1"/>
          </p:cNvSpPr>
          <p:nvPr>
            <p:ph type="pic" sz="quarter" idx="18"/>
          </p:nvPr>
        </p:nvSpPr>
        <p:spPr>
          <a:xfrm>
            <a:off x="6078539" y="5454650"/>
            <a:ext cx="4108450" cy="2003425"/>
          </a:xfrm>
        </p:spPr>
        <p:txBody>
          <a:bodyPr/>
          <a:lstStyle/>
          <a:p>
            <a:endParaRPr lang="en-US" dirty="0"/>
          </a:p>
        </p:txBody>
      </p:sp>
      <p:sp>
        <p:nvSpPr>
          <p:cNvPr id="26" name="Picture Placeholder 9">
            <a:extLst>
              <a:ext uri="{FF2B5EF4-FFF2-40B4-BE49-F238E27FC236}">
                <a16:creationId xmlns:a16="http://schemas.microsoft.com/office/drawing/2014/main" id="{7F3716D7-A124-8C47-8AF8-5F23A221E6C5}"/>
              </a:ext>
            </a:extLst>
          </p:cNvPr>
          <p:cNvSpPr>
            <a:spLocks noGrp="1"/>
          </p:cNvSpPr>
          <p:nvPr>
            <p:ph type="pic" sz="quarter" idx="19"/>
          </p:nvPr>
        </p:nvSpPr>
        <p:spPr>
          <a:xfrm>
            <a:off x="10893426" y="5454650"/>
            <a:ext cx="4108450" cy="2003425"/>
          </a:xfrm>
        </p:spPr>
        <p:txBody>
          <a:bodyPr/>
          <a:lstStyle/>
          <a:p>
            <a:endParaRPr lang="en-US" dirty="0"/>
          </a:p>
        </p:txBody>
      </p:sp>
      <p:sp>
        <p:nvSpPr>
          <p:cNvPr id="7" name="Text Placeholder 6">
            <a:extLst>
              <a:ext uri="{FF2B5EF4-FFF2-40B4-BE49-F238E27FC236}">
                <a16:creationId xmlns:a16="http://schemas.microsoft.com/office/drawing/2014/main" id="{4EA240B2-223E-2545-8112-4E4B3DA7CE50}"/>
              </a:ext>
            </a:extLst>
          </p:cNvPr>
          <p:cNvSpPr>
            <a:spLocks noGrp="1"/>
          </p:cNvSpPr>
          <p:nvPr>
            <p:ph type="body" sz="quarter" idx="20"/>
          </p:nvPr>
        </p:nvSpPr>
        <p:spPr>
          <a:xfrm>
            <a:off x="1263650" y="4314825"/>
            <a:ext cx="4108450" cy="828675"/>
          </a:xfrm>
          <a:prstGeom prst="round1Rect">
            <a:avLst>
              <a:gd name="adj" fmla="val 34322"/>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27" name="Text Placeholder 6">
            <a:extLst>
              <a:ext uri="{FF2B5EF4-FFF2-40B4-BE49-F238E27FC236}">
                <a16:creationId xmlns:a16="http://schemas.microsoft.com/office/drawing/2014/main" id="{20230717-4479-C343-B20A-9C2B160515BD}"/>
              </a:ext>
            </a:extLst>
          </p:cNvPr>
          <p:cNvSpPr>
            <a:spLocks noGrp="1"/>
          </p:cNvSpPr>
          <p:nvPr>
            <p:ph type="body" sz="quarter" idx="21"/>
          </p:nvPr>
        </p:nvSpPr>
        <p:spPr>
          <a:xfrm>
            <a:off x="6078539" y="4314825"/>
            <a:ext cx="4108450" cy="828675"/>
          </a:xfrm>
          <a:prstGeom prst="round1Rect">
            <a:avLst>
              <a:gd name="adj" fmla="val 34322"/>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28" name="Text Placeholder 6">
            <a:extLst>
              <a:ext uri="{FF2B5EF4-FFF2-40B4-BE49-F238E27FC236}">
                <a16:creationId xmlns:a16="http://schemas.microsoft.com/office/drawing/2014/main" id="{386B212A-C8C1-EF4C-A03F-70EF96072EFA}"/>
              </a:ext>
            </a:extLst>
          </p:cNvPr>
          <p:cNvSpPr>
            <a:spLocks noGrp="1"/>
          </p:cNvSpPr>
          <p:nvPr>
            <p:ph type="body" sz="quarter" idx="22"/>
          </p:nvPr>
        </p:nvSpPr>
        <p:spPr>
          <a:xfrm>
            <a:off x="10893426" y="4314825"/>
            <a:ext cx="4108450" cy="828675"/>
          </a:xfrm>
          <a:prstGeom prst="round1Rect">
            <a:avLst>
              <a:gd name="adj" fmla="val 34322"/>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29" name="Text Placeholder 6">
            <a:extLst>
              <a:ext uri="{FF2B5EF4-FFF2-40B4-BE49-F238E27FC236}">
                <a16:creationId xmlns:a16="http://schemas.microsoft.com/office/drawing/2014/main" id="{8D3269FE-4730-E248-B76F-F0A29C0347AE}"/>
              </a:ext>
            </a:extLst>
          </p:cNvPr>
          <p:cNvSpPr>
            <a:spLocks noGrp="1"/>
          </p:cNvSpPr>
          <p:nvPr>
            <p:ph type="body" sz="quarter" idx="23"/>
          </p:nvPr>
        </p:nvSpPr>
        <p:spPr>
          <a:xfrm>
            <a:off x="1263650" y="7021449"/>
            <a:ext cx="4108450" cy="828675"/>
          </a:xfrm>
          <a:prstGeom prst="round1Rect">
            <a:avLst>
              <a:gd name="adj" fmla="val 34322"/>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30" name="Text Placeholder 6">
            <a:extLst>
              <a:ext uri="{FF2B5EF4-FFF2-40B4-BE49-F238E27FC236}">
                <a16:creationId xmlns:a16="http://schemas.microsoft.com/office/drawing/2014/main" id="{344F74FE-CBB9-A945-A0BA-E70D80410153}"/>
              </a:ext>
            </a:extLst>
          </p:cNvPr>
          <p:cNvSpPr>
            <a:spLocks noGrp="1"/>
          </p:cNvSpPr>
          <p:nvPr>
            <p:ph type="body" sz="quarter" idx="24"/>
          </p:nvPr>
        </p:nvSpPr>
        <p:spPr>
          <a:xfrm>
            <a:off x="6078539" y="7021449"/>
            <a:ext cx="4108450" cy="828675"/>
          </a:xfrm>
          <a:prstGeom prst="round1Rect">
            <a:avLst>
              <a:gd name="adj" fmla="val 34322"/>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31" name="Text Placeholder 6">
            <a:extLst>
              <a:ext uri="{FF2B5EF4-FFF2-40B4-BE49-F238E27FC236}">
                <a16:creationId xmlns:a16="http://schemas.microsoft.com/office/drawing/2014/main" id="{DE7AA135-CA40-2149-9193-9EB6F607B7E3}"/>
              </a:ext>
            </a:extLst>
          </p:cNvPr>
          <p:cNvSpPr>
            <a:spLocks noGrp="1"/>
          </p:cNvSpPr>
          <p:nvPr>
            <p:ph type="body" sz="quarter" idx="25"/>
          </p:nvPr>
        </p:nvSpPr>
        <p:spPr>
          <a:xfrm>
            <a:off x="10893426" y="7021449"/>
            <a:ext cx="4108450" cy="828675"/>
          </a:xfrm>
          <a:prstGeom prst="round1Rect">
            <a:avLst>
              <a:gd name="adj" fmla="val 34322"/>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2121973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9" name="Content Placeholder 7">
            <a:extLst>
              <a:ext uri="{FF2B5EF4-FFF2-40B4-BE49-F238E27FC236}">
                <a16:creationId xmlns:a16="http://schemas.microsoft.com/office/drawing/2014/main" id="{A6BC8F9B-B168-1D47-AABC-FA3EDE05B407}"/>
              </a:ext>
            </a:extLst>
          </p:cNvPr>
          <p:cNvSpPr>
            <a:spLocks noGrp="1"/>
          </p:cNvSpPr>
          <p:nvPr>
            <p:ph sz="quarter" idx="30" hasCustomPrompt="1"/>
          </p:nvPr>
        </p:nvSpPr>
        <p:spPr>
          <a:xfrm rot="5400000">
            <a:off x="2306504" y="-2299359"/>
            <a:ext cx="3386671" cy="7985392"/>
          </a:xfrm>
          <a:prstGeom prst="round1Rect">
            <a:avLst>
              <a:gd name="adj" fmla="val 9699"/>
            </a:avLst>
          </a:prstGeom>
          <a:solidFill>
            <a:srgbClr val="61A60E"/>
          </a:solidFill>
        </p:spPr>
        <p:txBody>
          <a:bodyPr/>
          <a:lstStyle/>
          <a:p>
            <a:pPr lvl="0"/>
            <a:r>
              <a:rPr lang="en-US" dirty="0"/>
              <a:t> </a:t>
            </a:r>
          </a:p>
        </p:txBody>
      </p:sp>
      <p:sp>
        <p:nvSpPr>
          <p:cNvPr id="40" name="Text Placeholder 10">
            <a:extLst>
              <a:ext uri="{FF2B5EF4-FFF2-40B4-BE49-F238E27FC236}">
                <a16:creationId xmlns:a16="http://schemas.microsoft.com/office/drawing/2014/main" id="{3BA91388-4BB3-334D-8F88-1E5CF4FC6447}"/>
              </a:ext>
            </a:extLst>
          </p:cNvPr>
          <p:cNvSpPr>
            <a:spLocks noGrp="1"/>
          </p:cNvSpPr>
          <p:nvPr>
            <p:ph type="body" sz="quarter" idx="31"/>
          </p:nvPr>
        </p:nvSpPr>
        <p:spPr>
          <a:xfrm>
            <a:off x="541338" y="642938"/>
            <a:ext cx="6350000" cy="2252662"/>
          </a:xfrm>
        </p:spPr>
        <p:txBody>
          <a:bodyPr/>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10" name="Picture Placeholder 9">
            <a:extLst>
              <a:ext uri="{FF2B5EF4-FFF2-40B4-BE49-F238E27FC236}">
                <a16:creationId xmlns:a16="http://schemas.microsoft.com/office/drawing/2014/main" id="{A845EB8C-34C3-5E4F-B9E1-42F7A2C2F816}"/>
              </a:ext>
            </a:extLst>
          </p:cNvPr>
          <p:cNvSpPr>
            <a:spLocks noGrp="1"/>
          </p:cNvSpPr>
          <p:nvPr>
            <p:ph type="pic" sz="quarter" idx="13"/>
          </p:nvPr>
        </p:nvSpPr>
        <p:spPr>
          <a:xfrm>
            <a:off x="1263650" y="3570287"/>
            <a:ext cx="2883048" cy="2575332"/>
          </a:xfrm>
        </p:spPr>
        <p:txBody>
          <a:bodyPr/>
          <a:lstStyle/>
          <a:p>
            <a:endParaRPr lang="en-US" dirty="0"/>
          </a:p>
        </p:txBody>
      </p:sp>
      <p:sp>
        <p:nvSpPr>
          <p:cNvPr id="7" name="Text Placeholder 6">
            <a:extLst>
              <a:ext uri="{FF2B5EF4-FFF2-40B4-BE49-F238E27FC236}">
                <a16:creationId xmlns:a16="http://schemas.microsoft.com/office/drawing/2014/main" id="{4EA240B2-223E-2545-8112-4E4B3DA7CE50}"/>
              </a:ext>
            </a:extLst>
          </p:cNvPr>
          <p:cNvSpPr>
            <a:spLocks noGrp="1"/>
          </p:cNvSpPr>
          <p:nvPr>
            <p:ph type="body" sz="quarter" idx="20"/>
          </p:nvPr>
        </p:nvSpPr>
        <p:spPr>
          <a:xfrm>
            <a:off x="1263650" y="5888443"/>
            <a:ext cx="2883048" cy="1809529"/>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19" name="Text Placeholder 13">
            <a:extLst>
              <a:ext uri="{FF2B5EF4-FFF2-40B4-BE49-F238E27FC236}">
                <a16:creationId xmlns:a16="http://schemas.microsoft.com/office/drawing/2014/main" id="{79DB4FAE-629F-8446-BA4C-A6651786D101}"/>
              </a:ext>
            </a:extLst>
          </p:cNvPr>
          <p:cNvSpPr>
            <a:spLocks noGrp="1"/>
          </p:cNvSpPr>
          <p:nvPr>
            <p:ph type="body" sz="quarter" idx="15"/>
          </p:nvPr>
        </p:nvSpPr>
        <p:spPr>
          <a:xfrm>
            <a:off x="1638903" y="3216663"/>
            <a:ext cx="2132541" cy="77893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20" name="Picture Placeholder 9">
            <a:extLst>
              <a:ext uri="{FF2B5EF4-FFF2-40B4-BE49-F238E27FC236}">
                <a16:creationId xmlns:a16="http://schemas.microsoft.com/office/drawing/2014/main" id="{99ACBDF6-B95A-CA42-9FDC-53979829962A}"/>
              </a:ext>
            </a:extLst>
          </p:cNvPr>
          <p:cNvSpPr>
            <a:spLocks noGrp="1"/>
          </p:cNvSpPr>
          <p:nvPr>
            <p:ph type="pic" sz="quarter" idx="21"/>
          </p:nvPr>
        </p:nvSpPr>
        <p:spPr>
          <a:xfrm>
            <a:off x="4870450" y="3570287"/>
            <a:ext cx="2883048" cy="2575332"/>
          </a:xfrm>
        </p:spPr>
        <p:txBody>
          <a:bodyPr/>
          <a:lstStyle/>
          <a:p>
            <a:endParaRPr lang="en-US" dirty="0"/>
          </a:p>
        </p:txBody>
      </p:sp>
      <p:sp>
        <p:nvSpPr>
          <p:cNvPr id="21" name="Text Placeholder 6">
            <a:extLst>
              <a:ext uri="{FF2B5EF4-FFF2-40B4-BE49-F238E27FC236}">
                <a16:creationId xmlns:a16="http://schemas.microsoft.com/office/drawing/2014/main" id="{F002F6A9-CE08-DB48-B907-CB2B36CE6462}"/>
              </a:ext>
            </a:extLst>
          </p:cNvPr>
          <p:cNvSpPr>
            <a:spLocks noGrp="1"/>
          </p:cNvSpPr>
          <p:nvPr>
            <p:ph type="body" sz="quarter" idx="22"/>
          </p:nvPr>
        </p:nvSpPr>
        <p:spPr>
          <a:xfrm>
            <a:off x="4870450" y="5888443"/>
            <a:ext cx="2883048" cy="1809529"/>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32" name="Text Placeholder 13">
            <a:extLst>
              <a:ext uri="{FF2B5EF4-FFF2-40B4-BE49-F238E27FC236}">
                <a16:creationId xmlns:a16="http://schemas.microsoft.com/office/drawing/2014/main" id="{5AC1B69F-0EDB-5347-B9B3-78199F21D814}"/>
              </a:ext>
            </a:extLst>
          </p:cNvPr>
          <p:cNvSpPr>
            <a:spLocks noGrp="1"/>
          </p:cNvSpPr>
          <p:nvPr>
            <p:ph type="body" sz="quarter" idx="23"/>
          </p:nvPr>
        </p:nvSpPr>
        <p:spPr>
          <a:xfrm>
            <a:off x="5245703" y="3216663"/>
            <a:ext cx="2132541" cy="77893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33" name="Picture Placeholder 9">
            <a:extLst>
              <a:ext uri="{FF2B5EF4-FFF2-40B4-BE49-F238E27FC236}">
                <a16:creationId xmlns:a16="http://schemas.microsoft.com/office/drawing/2014/main" id="{97542514-1010-5342-8E41-DDAAB5A1EF43}"/>
              </a:ext>
            </a:extLst>
          </p:cNvPr>
          <p:cNvSpPr>
            <a:spLocks noGrp="1"/>
          </p:cNvSpPr>
          <p:nvPr>
            <p:ph type="pic" sz="quarter" idx="24"/>
          </p:nvPr>
        </p:nvSpPr>
        <p:spPr>
          <a:xfrm>
            <a:off x="8544983" y="3570287"/>
            <a:ext cx="2883048" cy="2575332"/>
          </a:xfrm>
        </p:spPr>
        <p:txBody>
          <a:bodyPr/>
          <a:lstStyle/>
          <a:p>
            <a:endParaRPr lang="en-US" dirty="0"/>
          </a:p>
        </p:txBody>
      </p:sp>
      <p:sp>
        <p:nvSpPr>
          <p:cNvPr id="34" name="Text Placeholder 6">
            <a:extLst>
              <a:ext uri="{FF2B5EF4-FFF2-40B4-BE49-F238E27FC236}">
                <a16:creationId xmlns:a16="http://schemas.microsoft.com/office/drawing/2014/main" id="{75C19295-6CC8-F74A-9951-5856E34273ED}"/>
              </a:ext>
            </a:extLst>
          </p:cNvPr>
          <p:cNvSpPr>
            <a:spLocks noGrp="1"/>
          </p:cNvSpPr>
          <p:nvPr>
            <p:ph type="body" sz="quarter" idx="25"/>
          </p:nvPr>
        </p:nvSpPr>
        <p:spPr>
          <a:xfrm>
            <a:off x="8544983" y="5888443"/>
            <a:ext cx="2883048" cy="1809529"/>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35" name="Text Placeholder 13">
            <a:extLst>
              <a:ext uri="{FF2B5EF4-FFF2-40B4-BE49-F238E27FC236}">
                <a16:creationId xmlns:a16="http://schemas.microsoft.com/office/drawing/2014/main" id="{D80D35F3-0845-9943-AA3B-9D12C50C0DCD}"/>
              </a:ext>
            </a:extLst>
          </p:cNvPr>
          <p:cNvSpPr>
            <a:spLocks noGrp="1"/>
          </p:cNvSpPr>
          <p:nvPr>
            <p:ph type="body" sz="quarter" idx="26"/>
          </p:nvPr>
        </p:nvSpPr>
        <p:spPr>
          <a:xfrm>
            <a:off x="8920236" y="3216663"/>
            <a:ext cx="2132541" cy="77893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
        <p:nvSpPr>
          <p:cNvPr id="36" name="Picture Placeholder 9">
            <a:extLst>
              <a:ext uri="{FF2B5EF4-FFF2-40B4-BE49-F238E27FC236}">
                <a16:creationId xmlns:a16="http://schemas.microsoft.com/office/drawing/2014/main" id="{E202AC17-8FC6-DF45-81C6-90E045A5278C}"/>
              </a:ext>
            </a:extLst>
          </p:cNvPr>
          <p:cNvSpPr>
            <a:spLocks noGrp="1"/>
          </p:cNvSpPr>
          <p:nvPr>
            <p:ph type="pic" sz="quarter" idx="27"/>
          </p:nvPr>
        </p:nvSpPr>
        <p:spPr>
          <a:xfrm>
            <a:off x="12067116" y="3570287"/>
            <a:ext cx="2883048" cy="2575332"/>
          </a:xfrm>
        </p:spPr>
        <p:txBody>
          <a:bodyPr/>
          <a:lstStyle/>
          <a:p>
            <a:endParaRPr lang="en-US" dirty="0"/>
          </a:p>
        </p:txBody>
      </p:sp>
      <p:sp>
        <p:nvSpPr>
          <p:cNvPr id="37" name="Text Placeholder 6">
            <a:extLst>
              <a:ext uri="{FF2B5EF4-FFF2-40B4-BE49-F238E27FC236}">
                <a16:creationId xmlns:a16="http://schemas.microsoft.com/office/drawing/2014/main" id="{327EAD96-1C2F-724B-B2A9-BD995CE64CE0}"/>
              </a:ext>
            </a:extLst>
          </p:cNvPr>
          <p:cNvSpPr>
            <a:spLocks noGrp="1"/>
          </p:cNvSpPr>
          <p:nvPr>
            <p:ph type="body" sz="quarter" idx="28"/>
          </p:nvPr>
        </p:nvSpPr>
        <p:spPr>
          <a:xfrm>
            <a:off x="12067116" y="5888443"/>
            <a:ext cx="2883048" cy="1809529"/>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38" name="Text Placeholder 13">
            <a:extLst>
              <a:ext uri="{FF2B5EF4-FFF2-40B4-BE49-F238E27FC236}">
                <a16:creationId xmlns:a16="http://schemas.microsoft.com/office/drawing/2014/main" id="{FA8859D1-8480-4643-AC54-02BC8106FBA8}"/>
              </a:ext>
            </a:extLst>
          </p:cNvPr>
          <p:cNvSpPr>
            <a:spLocks noGrp="1"/>
          </p:cNvSpPr>
          <p:nvPr>
            <p:ph type="body" sz="quarter" idx="29"/>
          </p:nvPr>
        </p:nvSpPr>
        <p:spPr>
          <a:xfrm>
            <a:off x="12442369" y="3216663"/>
            <a:ext cx="2132541" cy="778932"/>
          </a:xfrm>
          <a:prstGeom prst="roundRect">
            <a:avLst>
              <a:gd name="adj" fmla="val 50000"/>
            </a:avLst>
          </a:prstGeom>
          <a:solidFill>
            <a:srgbClr val="0065A1"/>
          </a:solidFill>
        </p:spPr>
        <p:txBody>
          <a:bodyPr>
            <a:noAutofit/>
          </a:bodyPr>
          <a:lstStyle>
            <a:lvl1pPr algn="ctr">
              <a:defRPr sz="200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2678128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A5B4D0E5-4303-E047-B96A-E19C4B049FA4}"/>
              </a:ext>
            </a:extLst>
          </p:cNvPr>
          <p:cNvSpPr>
            <a:spLocks noGrp="1"/>
          </p:cNvSpPr>
          <p:nvPr>
            <p:ph sz="quarter" idx="14"/>
          </p:nvPr>
        </p:nvSpPr>
        <p:spPr>
          <a:xfrm>
            <a:off x="7937" y="0"/>
            <a:ext cx="9967620" cy="4080933"/>
          </a:xfrm>
          <a:solidFill>
            <a:srgbClr val="61A60E"/>
          </a:solidFill>
        </p:spPr>
        <p:txBody>
          <a:bodyPr lIns="576000" tIns="576000"/>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10" name="Picture Placeholder 9">
            <a:extLst>
              <a:ext uri="{FF2B5EF4-FFF2-40B4-BE49-F238E27FC236}">
                <a16:creationId xmlns:a16="http://schemas.microsoft.com/office/drawing/2014/main" id="{A845EB8C-34C3-5E4F-B9E1-42F7A2C2F816}"/>
              </a:ext>
            </a:extLst>
          </p:cNvPr>
          <p:cNvSpPr>
            <a:spLocks noGrp="1"/>
          </p:cNvSpPr>
          <p:nvPr>
            <p:ph type="pic" sz="quarter" idx="13"/>
          </p:nvPr>
        </p:nvSpPr>
        <p:spPr>
          <a:xfrm>
            <a:off x="5126566" y="3200400"/>
            <a:ext cx="8936613" cy="5198660"/>
          </a:xfrm>
        </p:spPr>
        <p:txBody>
          <a:bodyPr/>
          <a:lstStyle/>
          <a:p>
            <a:endParaRPr lang="en-US" dirty="0"/>
          </a:p>
        </p:txBody>
      </p:sp>
      <p:sp>
        <p:nvSpPr>
          <p:cNvPr id="22" name="Text Placeholder 13">
            <a:extLst>
              <a:ext uri="{FF2B5EF4-FFF2-40B4-BE49-F238E27FC236}">
                <a16:creationId xmlns:a16="http://schemas.microsoft.com/office/drawing/2014/main" id="{72FD0CAB-5F28-A74A-A948-959D0F346A7D}"/>
              </a:ext>
            </a:extLst>
          </p:cNvPr>
          <p:cNvSpPr>
            <a:spLocks noGrp="1"/>
          </p:cNvSpPr>
          <p:nvPr>
            <p:ph type="body" sz="quarter" idx="15"/>
          </p:nvPr>
        </p:nvSpPr>
        <p:spPr>
          <a:xfrm>
            <a:off x="2749404" y="4588933"/>
            <a:ext cx="2594430" cy="2861734"/>
          </a:xfrm>
          <a:prstGeom prst="roundRect">
            <a:avLst>
              <a:gd name="adj" fmla="val 10839"/>
            </a:avLst>
          </a:prstGeom>
          <a:solidFill>
            <a:srgbClr val="0065A1"/>
          </a:solidFill>
        </p:spPr>
        <p:txBody>
          <a:bodyPr anchor="ctr">
            <a:noAutofit/>
          </a:bodyPr>
          <a:lstStyle>
            <a:lvl1pPr algn="ctr">
              <a:defRPr sz="300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2513246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A5B4D0E5-4303-E047-B96A-E19C4B049FA4}"/>
              </a:ext>
            </a:extLst>
          </p:cNvPr>
          <p:cNvSpPr>
            <a:spLocks noGrp="1"/>
          </p:cNvSpPr>
          <p:nvPr>
            <p:ph sz="quarter" idx="14"/>
          </p:nvPr>
        </p:nvSpPr>
        <p:spPr>
          <a:xfrm>
            <a:off x="7937" y="1"/>
            <a:ext cx="9967620" cy="3505200"/>
          </a:xfrm>
          <a:solidFill>
            <a:srgbClr val="61A60E"/>
          </a:solidFill>
        </p:spPr>
        <p:txBody>
          <a:bodyPr lIns="576000" tIns="576000"/>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22" name="Text Placeholder 13">
            <a:extLst>
              <a:ext uri="{FF2B5EF4-FFF2-40B4-BE49-F238E27FC236}">
                <a16:creationId xmlns:a16="http://schemas.microsoft.com/office/drawing/2014/main" id="{72FD0CAB-5F28-A74A-A948-959D0F346A7D}"/>
              </a:ext>
            </a:extLst>
          </p:cNvPr>
          <p:cNvSpPr>
            <a:spLocks noGrp="1"/>
          </p:cNvSpPr>
          <p:nvPr>
            <p:ph type="body" sz="quarter" idx="15"/>
          </p:nvPr>
        </p:nvSpPr>
        <p:spPr>
          <a:xfrm>
            <a:off x="3454400" y="2675466"/>
            <a:ext cx="9381067" cy="1591734"/>
          </a:xfrm>
          <a:prstGeom prst="roundRect">
            <a:avLst>
              <a:gd name="adj" fmla="val 10839"/>
            </a:avLst>
          </a:prstGeom>
          <a:solidFill>
            <a:srgbClr val="0065A1"/>
          </a:solidFill>
        </p:spPr>
        <p:txBody>
          <a:bodyPr anchor="ctr">
            <a:noAutofit/>
          </a:bodyPr>
          <a:lstStyle>
            <a:lvl1pPr algn="ctr">
              <a:defRPr sz="2200">
                <a:solidFill>
                  <a:schemeClr val="bg1"/>
                </a:solidFill>
              </a:defRPr>
            </a:lvl1pPr>
          </a:lstStyle>
          <a:p>
            <a:pPr lvl="0"/>
            <a:r>
              <a:rPr lang="en-GB" dirty="0"/>
              <a:t>Click to edit Master text styles</a:t>
            </a:r>
          </a:p>
        </p:txBody>
      </p:sp>
      <p:sp>
        <p:nvSpPr>
          <p:cNvPr id="23" name="Text Placeholder 13">
            <a:extLst>
              <a:ext uri="{FF2B5EF4-FFF2-40B4-BE49-F238E27FC236}">
                <a16:creationId xmlns:a16="http://schemas.microsoft.com/office/drawing/2014/main" id="{D6EEA942-0B60-9147-96FD-7A6287B5E52D}"/>
              </a:ext>
            </a:extLst>
          </p:cNvPr>
          <p:cNvSpPr>
            <a:spLocks noGrp="1"/>
          </p:cNvSpPr>
          <p:nvPr>
            <p:ph type="body" sz="quarter" idx="16"/>
          </p:nvPr>
        </p:nvSpPr>
        <p:spPr>
          <a:xfrm>
            <a:off x="4385733" y="4842933"/>
            <a:ext cx="7467600" cy="1591734"/>
          </a:xfrm>
          <a:prstGeom prst="roundRect">
            <a:avLst>
              <a:gd name="adj" fmla="val 14030"/>
            </a:avLst>
          </a:prstGeom>
          <a:solidFill>
            <a:srgbClr val="0065A1"/>
          </a:solidFill>
        </p:spPr>
        <p:txBody>
          <a:bodyPr anchor="ctr">
            <a:noAutofit/>
          </a:bodyPr>
          <a:lstStyle>
            <a:lvl1pPr algn="ctr">
              <a:defRPr sz="2200">
                <a:solidFill>
                  <a:schemeClr val="bg1"/>
                </a:solidFill>
              </a:defRPr>
            </a:lvl1pPr>
          </a:lstStyle>
          <a:p>
            <a:pPr lvl="0"/>
            <a:r>
              <a:rPr lang="en-GB" dirty="0"/>
              <a:t>Click to edit Master text styles</a:t>
            </a:r>
          </a:p>
        </p:txBody>
      </p:sp>
      <p:sp>
        <p:nvSpPr>
          <p:cNvPr id="24" name="Text Placeholder 13">
            <a:extLst>
              <a:ext uri="{FF2B5EF4-FFF2-40B4-BE49-F238E27FC236}">
                <a16:creationId xmlns:a16="http://schemas.microsoft.com/office/drawing/2014/main" id="{C5CDB4FC-E31A-D947-8434-7BE8E11AD134}"/>
              </a:ext>
            </a:extLst>
          </p:cNvPr>
          <p:cNvSpPr>
            <a:spLocks noGrp="1"/>
          </p:cNvSpPr>
          <p:nvPr>
            <p:ph type="body" sz="quarter" idx="17"/>
          </p:nvPr>
        </p:nvSpPr>
        <p:spPr>
          <a:xfrm>
            <a:off x="5367867" y="6925733"/>
            <a:ext cx="5520266" cy="1591734"/>
          </a:xfrm>
          <a:prstGeom prst="roundRect">
            <a:avLst>
              <a:gd name="adj" fmla="val 18285"/>
            </a:avLst>
          </a:prstGeom>
          <a:solidFill>
            <a:srgbClr val="0065A1"/>
          </a:solidFill>
        </p:spPr>
        <p:txBody>
          <a:bodyPr anchor="ctr">
            <a:noAutofit/>
          </a:bodyPr>
          <a:lstStyle>
            <a:lvl1pPr algn="ctr">
              <a:defRPr sz="220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5831775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 name="Content Placeholder 7">
            <a:extLst>
              <a:ext uri="{FF2B5EF4-FFF2-40B4-BE49-F238E27FC236}">
                <a16:creationId xmlns:a16="http://schemas.microsoft.com/office/drawing/2014/main" id="{8A94D077-1ABE-FA4E-BA3A-7822FA6749CC}"/>
              </a:ext>
            </a:extLst>
          </p:cNvPr>
          <p:cNvSpPr>
            <a:spLocks noGrp="1"/>
          </p:cNvSpPr>
          <p:nvPr>
            <p:ph sz="quarter" idx="29" hasCustomPrompt="1"/>
          </p:nvPr>
        </p:nvSpPr>
        <p:spPr>
          <a:xfrm rot="5400000">
            <a:off x="2306504" y="-2299359"/>
            <a:ext cx="3386671" cy="7985392"/>
          </a:xfrm>
          <a:prstGeom prst="round1Rect">
            <a:avLst>
              <a:gd name="adj" fmla="val 9699"/>
            </a:avLst>
          </a:prstGeom>
          <a:solidFill>
            <a:srgbClr val="61A60E"/>
          </a:solidFill>
        </p:spPr>
        <p:txBody>
          <a:bodyPr/>
          <a:lstStyle/>
          <a:p>
            <a:pPr lvl="0"/>
            <a:r>
              <a:rPr lang="en-US" dirty="0"/>
              <a:t> </a:t>
            </a:r>
          </a:p>
        </p:txBody>
      </p:sp>
      <p:sp>
        <p:nvSpPr>
          <p:cNvPr id="23" name="Text Placeholder 10">
            <a:extLst>
              <a:ext uri="{FF2B5EF4-FFF2-40B4-BE49-F238E27FC236}">
                <a16:creationId xmlns:a16="http://schemas.microsoft.com/office/drawing/2014/main" id="{2E14C8FD-3103-6A4B-9462-7A1C1840AA50}"/>
              </a:ext>
            </a:extLst>
          </p:cNvPr>
          <p:cNvSpPr>
            <a:spLocks noGrp="1"/>
          </p:cNvSpPr>
          <p:nvPr>
            <p:ph type="body" sz="quarter" idx="30"/>
          </p:nvPr>
        </p:nvSpPr>
        <p:spPr>
          <a:xfrm>
            <a:off x="541338" y="642938"/>
            <a:ext cx="6350000" cy="2252662"/>
          </a:xfrm>
        </p:spPr>
        <p:txBody>
          <a:bodyPr/>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10" name="Picture Placeholder 9">
            <a:extLst>
              <a:ext uri="{FF2B5EF4-FFF2-40B4-BE49-F238E27FC236}">
                <a16:creationId xmlns:a16="http://schemas.microsoft.com/office/drawing/2014/main" id="{A845EB8C-34C3-5E4F-B9E1-42F7A2C2F816}"/>
              </a:ext>
            </a:extLst>
          </p:cNvPr>
          <p:cNvSpPr>
            <a:spLocks noGrp="1"/>
          </p:cNvSpPr>
          <p:nvPr>
            <p:ph type="pic" sz="quarter" idx="13"/>
          </p:nvPr>
        </p:nvSpPr>
        <p:spPr>
          <a:xfrm>
            <a:off x="1263650" y="3214688"/>
            <a:ext cx="2883048" cy="2575332"/>
          </a:xfrm>
        </p:spPr>
        <p:txBody>
          <a:bodyPr/>
          <a:lstStyle/>
          <a:p>
            <a:endParaRPr lang="en-US" dirty="0"/>
          </a:p>
        </p:txBody>
      </p:sp>
      <p:sp>
        <p:nvSpPr>
          <p:cNvPr id="7" name="Text Placeholder 6">
            <a:extLst>
              <a:ext uri="{FF2B5EF4-FFF2-40B4-BE49-F238E27FC236}">
                <a16:creationId xmlns:a16="http://schemas.microsoft.com/office/drawing/2014/main" id="{4EA240B2-223E-2545-8112-4E4B3DA7CE50}"/>
              </a:ext>
            </a:extLst>
          </p:cNvPr>
          <p:cNvSpPr>
            <a:spLocks noGrp="1"/>
          </p:cNvSpPr>
          <p:nvPr>
            <p:ph type="body" sz="quarter" idx="20"/>
          </p:nvPr>
        </p:nvSpPr>
        <p:spPr>
          <a:xfrm>
            <a:off x="1263650" y="5532844"/>
            <a:ext cx="2883048" cy="1809529"/>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20" name="Picture Placeholder 9">
            <a:extLst>
              <a:ext uri="{FF2B5EF4-FFF2-40B4-BE49-F238E27FC236}">
                <a16:creationId xmlns:a16="http://schemas.microsoft.com/office/drawing/2014/main" id="{99ACBDF6-B95A-CA42-9FDC-53979829962A}"/>
              </a:ext>
            </a:extLst>
          </p:cNvPr>
          <p:cNvSpPr>
            <a:spLocks noGrp="1"/>
          </p:cNvSpPr>
          <p:nvPr>
            <p:ph type="pic" sz="quarter" idx="21"/>
          </p:nvPr>
        </p:nvSpPr>
        <p:spPr>
          <a:xfrm>
            <a:off x="4870450" y="3214688"/>
            <a:ext cx="2883048" cy="2575332"/>
          </a:xfrm>
        </p:spPr>
        <p:txBody>
          <a:bodyPr/>
          <a:lstStyle/>
          <a:p>
            <a:endParaRPr lang="en-US" dirty="0"/>
          </a:p>
        </p:txBody>
      </p:sp>
      <p:sp>
        <p:nvSpPr>
          <p:cNvPr id="21" name="Text Placeholder 6">
            <a:extLst>
              <a:ext uri="{FF2B5EF4-FFF2-40B4-BE49-F238E27FC236}">
                <a16:creationId xmlns:a16="http://schemas.microsoft.com/office/drawing/2014/main" id="{F002F6A9-CE08-DB48-B907-CB2B36CE6462}"/>
              </a:ext>
            </a:extLst>
          </p:cNvPr>
          <p:cNvSpPr>
            <a:spLocks noGrp="1"/>
          </p:cNvSpPr>
          <p:nvPr>
            <p:ph type="body" sz="quarter" idx="22"/>
          </p:nvPr>
        </p:nvSpPr>
        <p:spPr>
          <a:xfrm>
            <a:off x="4870450" y="5532844"/>
            <a:ext cx="2883048" cy="1809529"/>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33" name="Picture Placeholder 9">
            <a:extLst>
              <a:ext uri="{FF2B5EF4-FFF2-40B4-BE49-F238E27FC236}">
                <a16:creationId xmlns:a16="http://schemas.microsoft.com/office/drawing/2014/main" id="{97542514-1010-5342-8E41-DDAAB5A1EF43}"/>
              </a:ext>
            </a:extLst>
          </p:cNvPr>
          <p:cNvSpPr>
            <a:spLocks noGrp="1"/>
          </p:cNvSpPr>
          <p:nvPr>
            <p:ph type="pic" sz="quarter" idx="24"/>
          </p:nvPr>
        </p:nvSpPr>
        <p:spPr>
          <a:xfrm>
            <a:off x="8544983" y="3214688"/>
            <a:ext cx="2883048" cy="2575332"/>
          </a:xfrm>
        </p:spPr>
        <p:txBody>
          <a:bodyPr/>
          <a:lstStyle/>
          <a:p>
            <a:endParaRPr lang="en-US" dirty="0"/>
          </a:p>
        </p:txBody>
      </p:sp>
      <p:sp>
        <p:nvSpPr>
          <p:cNvPr id="34" name="Text Placeholder 6">
            <a:extLst>
              <a:ext uri="{FF2B5EF4-FFF2-40B4-BE49-F238E27FC236}">
                <a16:creationId xmlns:a16="http://schemas.microsoft.com/office/drawing/2014/main" id="{75C19295-6CC8-F74A-9951-5856E34273ED}"/>
              </a:ext>
            </a:extLst>
          </p:cNvPr>
          <p:cNvSpPr>
            <a:spLocks noGrp="1"/>
          </p:cNvSpPr>
          <p:nvPr>
            <p:ph type="body" sz="quarter" idx="25"/>
          </p:nvPr>
        </p:nvSpPr>
        <p:spPr>
          <a:xfrm>
            <a:off x="8544983" y="5532844"/>
            <a:ext cx="2883048" cy="1809529"/>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36" name="Picture Placeholder 9">
            <a:extLst>
              <a:ext uri="{FF2B5EF4-FFF2-40B4-BE49-F238E27FC236}">
                <a16:creationId xmlns:a16="http://schemas.microsoft.com/office/drawing/2014/main" id="{E202AC17-8FC6-DF45-81C6-90E045A5278C}"/>
              </a:ext>
            </a:extLst>
          </p:cNvPr>
          <p:cNvSpPr>
            <a:spLocks noGrp="1"/>
          </p:cNvSpPr>
          <p:nvPr>
            <p:ph type="pic" sz="quarter" idx="27"/>
          </p:nvPr>
        </p:nvSpPr>
        <p:spPr>
          <a:xfrm>
            <a:off x="12067116" y="3214688"/>
            <a:ext cx="2883048" cy="2575332"/>
          </a:xfrm>
        </p:spPr>
        <p:txBody>
          <a:bodyPr/>
          <a:lstStyle/>
          <a:p>
            <a:endParaRPr lang="en-US" dirty="0"/>
          </a:p>
        </p:txBody>
      </p:sp>
      <p:sp>
        <p:nvSpPr>
          <p:cNvPr id="37" name="Text Placeholder 6">
            <a:extLst>
              <a:ext uri="{FF2B5EF4-FFF2-40B4-BE49-F238E27FC236}">
                <a16:creationId xmlns:a16="http://schemas.microsoft.com/office/drawing/2014/main" id="{327EAD96-1C2F-724B-B2A9-BD995CE64CE0}"/>
              </a:ext>
            </a:extLst>
          </p:cNvPr>
          <p:cNvSpPr>
            <a:spLocks noGrp="1"/>
          </p:cNvSpPr>
          <p:nvPr>
            <p:ph type="body" sz="quarter" idx="28"/>
          </p:nvPr>
        </p:nvSpPr>
        <p:spPr>
          <a:xfrm>
            <a:off x="12067116" y="5532844"/>
            <a:ext cx="2883048" cy="1809529"/>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Tree>
    <p:extLst>
      <p:ext uri="{BB962C8B-B14F-4D97-AF65-F5344CB8AC3E}">
        <p14:creationId xmlns:p14="http://schemas.microsoft.com/office/powerpoint/2010/main" val="2352864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3EA1673-78FD-634F-9C2E-5F0AE7D89E58}" type="slidenum">
              <a:rPr lang="en-US" smtClean="0"/>
              <a:pPr/>
              <a:t>‹#›</a:t>
            </a:fld>
            <a:endParaRPr lang="en-US" dirty="0"/>
          </a:p>
        </p:txBody>
      </p:sp>
      <p:sp>
        <p:nvSpPr>
          <p:cNvPr id="10" name="Picture Placeholder 9">
            <a:extLst>
              <a:ext uri="{FF2B5EF4-FFF2-40B4-BE49-F238E27FC236}">
                <a16:creationId xmlns:a16="http://schemas.microsoft.com/office/drawing/2014/main" id="{A845EB8C-34C3-5E4F-B9E1-42F7A2C2F816}"/>
              </a:ext>
            </a:extLst>
          </p:cNvPr>
          <p:cNvSpPr>
            <a:spLocks noGrp="1"/>
          </p:cNvSpPr>
          <p:nvPr>
            <p:ph type="pic" sz="quarter" idx="13"/>
          </p:nvPr>
        </p:nvSpPr>
        <p:spPr>
          <a:xfrm>
            <a:off x="1263650" y="4318000"/>
            <a:ext cx="2207683" cy="1930400"/>
          </a:xfrm>
        </p:spPr>
        <p:txBody>
          <a:bodyPr/>
          <a:lstStyle/>
          <a:p>
            <a:endParaRPr lang="en-US" dirty="0"/>
          </a:p>
        </p:txBody>
      </p:sp>
      <p:sp>
        <p:nvSpPr>
          <p:cNvPr id="7" name="Text Placeholder 6">
            <a:extLst>
              <a:ext uri="{FF2B5EF4-FFF2-40B4-BE49-F238E27FC236}">
                <a16:creationId xmlns:a16="http://schemas.microsoft.com/office/drawing/2014/main" id="{4EA240B2-223E-2545-8112-4E4B3DA7CE50}"/>
              </a:ext>
            </a:extLst>
          </p:cNvPr>
          <p:cNvSpPr>
            <a:spLocks noGrp="1"/>
          </p:cNvSpPr>
          <p:nvPr>
            <p:ph type="body" sz="quarter" idx="20"/>
          </p:nvPr>
        </p:nvSpPr>
        <p:spPr>
          <a:xfrm>
            <a:off x="1263650" y="6045200"/>
            <a:ext cx="2207683" cy="575733"/>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15" name="Picture Placeholder 9">
            <a:extLst>
              <a:ext uri="{FF2B5EF4-FFF2-40B4-BE49-F238E27FC236}">
                <a16:creationId xmlns:a16="http://schemas.microsoft.com/office/drawing/2014/main" id="{320551B4-A673-1046-BBB8-9B9E675BB357}"/>
              </a:ext>
            </a:extLst>
          </p:cNvPr>
          <p:cNvSpPr>
            <a:spLocks noGrp="1"/>
          </p:cNvSpPr>
          <p:nvPr>
            <p:ph type="pic" sz="quarter" idx="21"/>
          </p:nvPr>
        </p:nvSpPr>
        <p:spPr>
          <a:xfrm>
            <a:off x="4108450" y="4318000"/>
            <a:ext cx="2207683" cy="1930400"/>
          </a:xfrm>
        </p:spPr>
        <p:txBody>
          <a:bodyPr/>
          <a:lstStyle/>
          <a:p>
            <a:endParaRPr lang="en-US" dirty="0"/>
          </a:p>
        </p:txBody>
      </p:sp>
      <p:sp>
        <p:nvSpPr>
          <p:cNvPr id="16" name="Text Placeholder 6">
            <a:extLst>
              <a:ext uri="{FF2B5EF4-FFF2-40B4-BE49-F238E27FC236}">
                <a16:creationId xmlns:a16="http://schemas.microsoft.com/office/drawing/2014/main" id="{A5562711-C195-2D4A-9EE7-AA109DFDA050}"/>
              </a:ext>
            </a:extLst>
          </p:cNvPr>
          <p:cNvSpPr>
            <a:spLocks noGrp="1"/>
          </p:cNvSpPr>
          <p:nvPr>
            <p:ph type="body" sz="quarter" idx="22"/>
          </p:nvPr>
        </p:nvSpPr>
        <p:spPr>
          <a:xfrm>
            <a:off x="4108450" y="6045200"/>
            <a:ext cx="2207683" cy="575733"/>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17" name="Picture Placeholder 9">
            <a:extLst>
              <a:ext uri="{FF2B5EF4-FFF2-40B4-BE49-F238E27FC236}">
                <a16:creationId xmlns:a16="http://schemas.microsoft.com/office/drawing/2014/main" id="{70B1DCAD-4058-1745-8249-1F7866E58487}"/>
              </a:ext>
            </a:extLst>
          </p:cNvPr>
          <p:cNvSpPr>
            <a:spLocks noGrp="1"/>
          </p:cNvSpPr>
          <p:nvPr>
            <p:ph type="pic" sz="quarter" idx="23"/>
          </p:nvPr>
        </p:nvSpPr>
        <p:spPr>
          <a:xfrm>
            <a:off x="7020983" y="4318000"/>
            <a:ext cx="2207683" cy="1930400"/>
          </a:xfrm>
        </p:spPr>
        <p:txBody>
          <a:bodyPr/>
          <a:lstStyle/>
          <a:p>
            <a:endParaRPr lang="en-US" dirty="0"/>
          </a:p>
        </p:txBody>
      </p:sp>
      <p:sp>
        <p:nvSpPr>
          <p:cNvPr id="18" name="Text Placeholder 6">
            <a:extLst>
              <a:ext uri="{FF2B5EF4-FFF2-40B4-BE49-F238E27FC236}">
                <a16:creationId xmlns:a16="http://schemas.microsoft.com/office/drawing/2014/main" id="{06C9858C-7FA2-D045-A488-32BD5E1FE5D9}"/>
              </a:ext>
            </a:extLst>
          </p:cNvPr>
          <p:cNvSpPr>
            <a:spLocks noGrp="1"/>
          </p:cNvSpPr>
          <p:nvPr>
            <p:ph type="body" sz="quarter" idx="24"/>
          </p:nvPr>
        </p:nvSpPr>
        <p:spPr>
          <a:xfrm>
            <a:off x="7020983" y="6045200"/>
            <a:ext cx="2207683" cy="575733"/>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19" name="Picture Placeholder 9">
            <a:extLst>
              <a:ext uri="{FF2B5EF4-FFF2-40B4-BE49-F238E27FC236}">
                <a16:creationId xmlns:a16="http://schemas.microsoft.com/office/drawing/2014/main" id="{1C6D9C6F-8048-394C-88FA-70488B72D626}"/>
              </a:ext>
            </a:extLst>
          </p:cNvPr>
          <p:cNvSpPr>
            <a:spLocks noGrp="1"/>
          </p:cNvSpPr>
          <p:nvPr>
            <p:ph type="pic" sz="quarter" idx="25"/>
          </p:nvPr>
        </p:nvSpPr>
        <p:spPr>
          <a:xfrm>
            <a:off x="9916583" y="4318000"/>
            <a:ext cx="2207683" cy="1930400"/>
          </a:xfrm>
        </p:spPr>
        <p:txBody>
          <a:bodyPr/>
          <a:lstStyle/>
          <a:p>
            <a:endParaRPr lang="en-US" dirty="0"/>
          </a:p>
        </p:txBody>
      </p:sp>
      <p:sp>
        <p:nvSpPr>
          <p:cNvPr id="22" name="Text Placeholder 6">
            <a:extLst>
              <a:ext uri="{FF2B5EF4-FFF2-40B4-BE49-F238E27FC236}">
                <a16:creationId xmlns:a16="http://schemas.microsoft.com/office/drawing/2014/main" id="{586BEBDA-91E6-764D-AF44-092E8121E5C5}"/>
              </a:ext>
            </a:extLst>
          </p:cNvPr>
          <p:cNvSpPr>
            <a:spLocks noGrp="1"/>
          </p:cNvSpPr>
          <p:nvPr>
            <p:ph type="body" sz="quarter" idx="26"/>
          </p:nvPr>
        </p:nvSpPr>
        <p:spPr>
          <a:xfrm>
            <a:off x="9916583" y="6045200"/>
            <a:ext cx="2207683" cy="575733"/>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23" name="Picture Placeholder 9">
            <a:extLst>
              <a:ext uri="{FF2B5EF4-FFF2-40B4-BE49-F238E27FC236}">
                <a16:creationId xmlns:a16="http://schemas.microsoft.com/office/drawing/2014/main" id="{BB96C859-909E-4945-BAD1-AE2260A38F2D}"/>
              </a:ext>
            </a:extLst>
          </p:cNvPr>
          <p:cNvSpPr>
            <a:spLocks noGrp="1"/>
          </p:cNvSpPr>
          <p:nvPr>
            <p:ph type="pic" sz="quarter" idx="27"/>
          </p:nvPr>
        </p:nvSpPr>
        <p:spPr>
          <a:xfrm>
            <a:off x="12795250" y="4318000"/>
            <a:ext cx="2207683" cy="1930400"/>
          </a:xfrm>
        </p:spPr>
        <p:txBody>
          <a:bodyPr/>
          <a:lstStyle/>
          <a:p>
            <a:endParaRPr lang="en-US" dirty="0"/>
          </a:p>
        </p:txBody>
      </p:sp>
      <p:sp>
        <p:nvSpPr>
          <p:cNvPr id="24" name="Text Placeholder 6">
            <a:extLst>
              <a:ext uri="{FF2B5EF4-FFF2-40B4-BE49-F238E27FC236}">
                <a16:creationId xmlns:a16="http://schemas.microsoft.com/office/drawing/2014/main" id="{AF68E6F7-AE4A-4642-B417-47D2DF5A9337}"/>
              </a:ext>
            </a:extLst>
          </p:cNvPr>
          <p:cNvSpPr>
            <a:spLocks noGrp="1"/>
          </p:cNvSpPr>
          <p:nvPr>
            <p:ph type="body" sz="quarter" idx="28"/>
          </p:nvPr>
        </p:nvSpPr>
        <p:spPr>
          <a:xfrm>
            <a:off x="12795250" y="6045200"/>
            <a:ext cx="2207683" cy="575733"/>
          </a:xfrm>
          <a:prstGeom prst="round1Rect">
            <a:avLst>
              <a:gd name="adj" fmla="val 15519"/>
            </a:avLst>
          </a:prstGeom>
          <a:solidFill>
            <a:srgbClr val="0065A1"/>
          </a:solidFill>
        </p:spPr>
        <p:txBody>
          <a:bodyPr anchor="ctr">
            <a:normAutofit/>
          </a:bodyPr>
          <a:lstStyle>
            <a:lvl1pPr>
              <a:defRPr sz="2200">
                <a:solidFill>
                  <a:schemeClr val="bg1"/>
                </a:solidFill>
              </a:defRPr>
            </a:lvl1pPr>
          </a:lstStyle>
          <a:p>
            <a:pPr lvl="0"/>
            <a:r>
              <a:rPr lang="en-GB" dirty="0"/>
              <a:t>Click to edit Master text styles</a:t>
            </a:r>
          </a:p>
        </p:txBody>
      </p:sp>
      <p:sp>
        <p:nvSpPr>
          <p:cNvPr id="8" name="Content Placeholder 7">
            <a:extLst>
              <a:ext uri="{FF2B5EF4-FFF2-40B4-BE49-F238E27FC236}">
                <a16:creationId xmlns:a16="http://schemas.microsoft.com/office/drawing/2014/main" id="{6BA558EA-1BD5-EF40-B4EE-10CF78BB4EF4}"/>
              </a:ext>
            </a:extLst>
          </p:cNvPr>
          <p:cNvSpPr>
            <a:spLocks noGrp="1"/>
          </p:cNvSpPr>
          <p:nvPr>
            <p:ph sz="quarter" idx="29" hasCustomPrompt="1"/>
          </p:nvPr>
        </p:nvSpPr>
        <p:spPr>
          <a:xfrm rot="5400000">
            <a:off x="2306504" y="-2299359"/>
            <a:ext cx="3386671" cy="7985392"/>
          </a:xfrm>
          <a:prstGeom prst="round1Rect">
            <a:avLst>
              <a:gd name="adj" fmla="val 9699"/>
            </a:avLst>
          </a:prstGeom>
          <a:solidFill>
            <a:srgbClr val="61A60E"/>
          </a:solidFill>
        </p:spPr>
        <p:txBody>
          <a:bodyPr/>
          <a:lstStyle/>
          <a:p>
            <a:pPr lvl="0"/>
            <a:r>
              <a:rPr lang="en-US" dirty="0"/>
              <a:t> </a:t>
            </a:r>
          </a:p>
        </p:txBody>
      </p:sp>
      <p:sp>
        <p:nvSpPr>
          <p:cNvPr id="11" name="Text Placeholder 10">
            <a:extLst>
              <a:ext uri="{FF2B5EF4-FFF2-40B4-BE49-F238E27FC236}">
                <a16:creationId xmlns:a16="http://schemas.microsoft.com/office/drawing/2014/main" id="{25BD2A47-088A-3748-90B5-F2B5EE04AFC6}"/>
              </a:ext>
            </a:extLst>
          </p:cNvPr>
          <p:cNvSpPr>
            <a:spLocks noGrp="1"/>
          </p:cNvSpPr>
          <p:nvPr>
            <p:ph type="body" sz="quarter" idx="30"/>
          </p:nvPr>
        </p:nvSpPr>
        <p:spPr>
          <a:xfrm>
            <a:off x="541338" y="642938"/>
            <a:ext cx="6350000" cy="2252662"/>
          </a:xfrm>
        </p:spPr>
        <p:txBody>
          <a:bodyPr/>
          <a:lstStyle>
            <a:lvl1pPr>
              <a:defRPr sz="4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233204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6808" y="701988"/>
            <a:ext cx="9047851" cy="82413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0593" y="1613523"/>
            <a:ext cx="6828748" cy="3496359"/>
          </a:xfrm>
          <a:prstGeom prst="rect">
            <a:avLst/>
          </a:prstGeom>
        </p:spPr>
        <p:txBody>
          <a:bodyPr vert="horz" lIns="91440" tIns="45720" rIns="91440" bIns="45720" rtlCol="0" anchor="t">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3"/>
          </p:nvPr>
        </p:nvSpPr>
        <p:spPr>
          <a:xfrm>
            <a:off x="12162822" y="450724"/>
            <a:ext cx="3657958" cy="486833"/>
          </a:xfrm>
          <a:prstGeom prst="rect">
            <a:avLst/>
          </a:prstGeom>
        </p:spPr>
        <p:txBody>
          <a:bodyPr vert="horz" lIns="91440" tIns="45720" rIns="91440" bIns="45720" rtlCol="0" anchor="t"/>
          <a:lstStyle>
            <a:lvl1pPr algn="r">
              <a:defRPr sz="1600" b="1">
                <a:solidFill>
                  <a:srgbClr val="006937"/>
                </a:solidFill>
                <a:latin typeface="Arial" panose="020B0604020202020204" pitchFamily="34" charset="0"/>
                <a:cs typeface="Arial" panose="020B0604020202020204" pitchFamily="34" charset="0"/>
              </a:defRPr>
            </a:lvl1pPr>
          </a:lstStyle>
          <a:p>
            <a:r>
              <a:rPr lang="en-US" dirty="0"/>
              <a:t>R-Generation | Primary Briefing</a:t>
            </a:r>
          </a:p>
        </p:txBody>
      </p:sp>
      <p:sp>
        <p:nvSpPr>
          <p:cNvPr id="6" name="Slide Number Placeholder 5"/>
          <p:cNvSpPr>
            <a:spLocks noGrp="1"/>
          </p:cNvSpPr>
          <p:nvPr>
            <p:ph type="sldNum" sz="quarter" idx="4"/>
          </p:nvPr>
        </p:nvSpPr>
        <p:spPr>
          <a:xfrm>
            <a:off x="14490692" y="8449859"/>
            <a:ext cx="1298373" cy="486833"/>
          </a:xfrm>
          <a:prstGeom prst="rect">
            <a:avLst/>
          </a:prstGeom>
        </p:spPr>
        <p:txBody>
          <a:bodyPr vert="horz" lIns="91440" tIns="45720" rIns="91440" bIns="45720" rtlCol="0" anchor="t"/>
          <a:lstStyle>
            <a:lvl1pPr algn="r">
              <a:defRPr sz="1800" b="1">
                <a:solidFill>
                  <a:srgbClr val="006937"/>
                </a:solidFill>
                <a:latin typeface="Arial" panose="020B0604020202020204" pitchFamily="34" charset="0"/>
                <a:cs typeface="Arial" panose="020B0604020202020204" pitchFamily="34" charset="0"/>
              </a:defRPr>
            </a:lvl1pPr>
          </a:lstStyle>
          <a:p>
            <a:fld id="{C3EA1673-78FD-634F-9C2E-5F0AE7D89E58}" type="slidenum">
              <a:rPr lang="en-US" smtClean="0"/>
              <a:pPr/>
              <a:t>‹#›</a:t>
            </a:fld>
            <a:endParaRPr lang="en-US" dirty="0"/>
          </a:p>
        </p:txBody>
      </p:sp>
    </p:spTree>
    <p:extLst>
      <p:ext uri="{BB962C8B-B14F-4D97-AF65-F5344CB8AC3E}">
        <p14:creationId xmlns:p14="http://schemas.microsoft.com/office/powerpoint/2010/main" val="19635384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2" r:id="rId4"/>
    <p:sldLayoutId id="2147483673" r:id="rId5"/>
    <p:sldLayoutId id="2147483675" r:id="rId6"/>
    <p:sldLayoutId id="2147483674" r:id="rId7"/>
    <p:sldLayoutId id="2147483676" r:id="rId8"/>
    <p:sldLayoutId id="2147483677" r:id="rId9"/>
    <p:sldLayoutId id="2147483679" r:id="rId10"/>
    <p:sldLayoutId id="2147483680" r:id="rId11"/>
    <p:sldLayoutId id="2147483678" r:id="rId12"/>
    <p:sldLayoutId id="2147483681" r:id="rId13"/>
    <p:sldLayoutId id="2147483682" r:id="rId14"/>
    <p:sldLayoutId id="2147483683" r:id="rId15"/>
    <p:sldLayoutId id="2147483684" r:id="rId16"/>
  </p:sldLayoutIdLst>
  <p:txStyles>
    <p:titleStyle>
      <a:lvl1pPr algn="l" defTabSz="1219170" rtl="0" eaLnBrk="1" latinLnBrk="0" hangingPunct="1">
        <a:lnSpc>
          <a:spcPct val="90000"/>
        </a:lnSpc>
        <a:spcBef>
          <a:spcPct val="0"/>
        </a:spcBef>
        <a:buNone/>
        <a:defRPr sz="4800" b="1"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31.png"/><Relationship Id="rId18" Type="http://schemas.openxmlformats.org/officeDocument/2006/relationships/image" Target="../media/image36.svg"/><Relationship Id="rId3" Type="http://schemas.openxmlformats.org/officeDocument/2006/relationships/image" Target="../media/image12.png"/><Relationship Id="rId7" Type="http://schemas.openxmlformats.org/officeDocument/2006/relationships/image" Target="../media/image25.png"/><Relationship Id="rId12" Type="http://schemas.openxmlformats.org/officeDocument/2006/relationships/image" Target="../media/image30.svg"/><Relationship Id="rId17" Type="http://schemas.openxmlformats.org/officeDocument/2006/relationships/image" Target="../media/image35.png"/><Relationship Id="rId2" Type="http://schemas.openxmlformats.org/officeDocument/2006/relationships/notesSlide" Target="../notesSlides/notesSlide8.xml"/><Relationship Id="rId16" Type="http://schemas.openxmlformats.org/officeDocument/2006/relationships/image" Target="../media/image34.svg"/><Relationship Id="rId1" Type="http://schemas.openxmlformats.org/officeDocument/2006/relationships/slideLayout" Target="../slideLayouts/slideLayout14.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jpeg"/><Relationship Id="rId15" Type="http://schemas.openxmlformats.org/officeDocument/2006/relationships/image" Target="../media/image33.png"/><Relationship Id="rId10" Type="http://schemas.openxmlformats.org/officeDocument/2006/relationships/image" Target="../media/image28.svg"/><Relationship Id="rId4" Type="http://schemas.openxmlformats.org/officeDocument/2006/relationships/image" Target="../media/image22.jpeg"/><Relationship Id="rId9" Type="http://schemas.openxmlformats.org/officeDocument/2006/relationships/image" Target="../media/image27.png"/><Relationship Id="rId14" Type="http://schemas.openxmlformats.org/officeDocument/2006/relationships/image" Target="../media/image32.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7.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15.xml"/><Relationship Id="rId1" Type="http://schemas.openxmlformats.org/officeDocument/2006/relationships/slideLayout" Target="../slideLayouts/slideLayout10.xml"/><Relationship Id="rId5" Type="http://schemas.openxmlformats.org/officeDocument/2006/relationships/image" Target="../media/image48.emf"/><Relationship Id="rId4" Type="http://schemas.openxmlformats.org/officeDocument/2006/relationships/image" Target="../media/image47.emf"/></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50.jpeg"/><Relationship Id="rId7" Type="http://schemas.openxmlformats.org/officeDocument/2006/relationships/image" Target="../media/image54.jpe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F06EB2D-B7AD-9743-995B-34EECB4F81BE}"/>
              </a:ext>
            </a:extLst>
          </p:cNvPr>
          <p:cNvSpPr>
            <a:spLocks noGrp="1"/>
          </p:cNvSpPr>
          <p:nvPr>
            <p:ph type="body" sz="quarter" idx="13"/>
          </p:nvPr>
        </p:nvSpPr>
        <p:spPr/>
        <p:txBody>
          <a:bodyPr/>
          <a:lstStyle/>
          <a:p>
            <a:r>
              <a:rPr lang="en-NZ" dirty="0"/>
              <a:t>KS2 Workshop 1</a:t>
            </a:r>
            <a:br>
              <a:rPr lang="en-NZ" dirty="0"/>
            </a:br>
            <a:r>
              <a:rPr lang="en-GB" dirty="0"/>
              <a:t>The R-Generation Challenge</a:t>
            </a:r>
          </a:p>
        </p:txBody>
      </p:sp>
    </p:spTree>
    <p:extLst>
      <p:ext uri="{BB962C8B-B14F-4D97-AF65-F5344CB8AC3E}">
        <p14:creationId xmlns:p14="http://schemas.microsoft.com/office/powerpoint/2010/main" val="1030626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8124886-820C-7347-8B1D-7B540ED485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45329" y="0"/>
            <a:ext cx="9105115" cy="9143997"/>
          </a:xfrm>
          <a:prstGeom prst="rect">
            <a:avLst/>
          </a:prstGeom>
        </p:spPr>
      </p:pic>
      <p:sp>
        <p:nvSpPr>
          <p:cNvPr id="2" name="Content Placeholder 1">
            <a:extLst>
              <a:ext uri="{FF2B5EF4-FFF2-40B4-BE49-F238E27FC236}">
                <a16:creationId xmlns:a16="http://schemas.microsoft.com/office/drawing/2014/main" id="{DEF74192-6D20-2947-95AD-7D3631F9C624}"/>
              </a:ext>
            </a:extLst>
          </p:cNvPr>
          <p:cNvSpPr>
            <a:spLocks noGrp="1"/>
          </p:cNvSpPr>
          <p:nvPr>
            <p:ph sz="quarter" idx="29"/>
          </p:nvPr>
        </p:nvSpPr>
        <p:spPr/>
        <p:txBody>
          <a:bodyPr/>
          <a:lstStyle/>
          <a:p>
            <a:r>
              <a:rPr lang="en-US" dirty="0"/>
              <a:t> </a:t>
            </a:r>
          </a:p>
        </p:txBody>
      </p:sp>
      <p:sp>
        <p:nvSpPr>
          <p:cNvPr id="3" name="Text Placeholder 2">
            <a:extLst>
              <a:ext uri="{FF2B5EF4-FFF2-40B4-BE49-F238E27FC236}">
                <a16:creationId xmlns:a16="http://schemas.microsoft.com/office/drawing/2014/main" id="{6D736EB3-ED5D-2B4D-BEBC-774645AE21D5}"/>
              </a:ext>
            </a:extLst>
          </p:cNvPr>
          <p:cNvSpPr>
            <a:spLocks noGrp="1"/>
          </p:cNvSpPr>
          <p:nvPr>
            <p:ph type="body" sz="quarter" idx="30"/>
          </p:nvPr>
        </p:nvSpPr>
        <p:spPr>
          <a:xfrm>
            <a:off x="541338" y="642938"/>
            <a:ext cx="5116512" cy="1500187"/>
          </a:xfrm>
        </p:spPr>
        <p:txBody>
          <a:bodyPr/>
          <a:lstStyle/>
          <a:p>
            <a:r>
              <a:rPr lang="en-GB" dirty="0"/>
              <a:t>Plan: What will we do first?</a:t>
            </a:r>
          </a:p>
        </p:txBody>
      </p:sp>
      <p:sp>
        <p:nvSpPr>
          <p:cNvPr id="5" name="Text Placeholder 4">
            <a:extLst>
              <a:ext uri="{FF2B5EF4-FFF2-40B4-BE49-F238E27FC236}">
                <a16:creationId xmlns:a16="http://schemas.microsoft.com/office/drawing/2014/main" id="{C10B7364-4139-884F-A479-B0179DC6C958}"/>
              </a:ext>
            </a:extLst>
          </p:cNvPr>
          <p:cNvSpPr>
            <a:spLocks noGrp="1"/>
          </p:cNvSpPr>
          <p:nvPr>
            <p:ph type="body" sz="quarter" idx="34"/>
          </p:nvPr>
        </p:nvSpPr>
        <p:spPr/>
        <p:txBody>
          <a:bodyPr>
            <a:noAutofit/>
          </a:bodyPr>
          <a:lstStyle/>
          <a:p>
            <a:pPr marL="457200" lvl="0" indent="-342900">
              <a:lnSpc>
                <a:spcPct val="150000"/>
              </a:lnSpc>
              <a:spcBef>
                <a:spcPts val="0"/>
              </a:spcBef>
              <a:spcAft>
                <a:spcPts val="0"/>
              </a:spcAft>
              <a:buSzPts val="1800"/>
              <a:buFont typeface="Arial" panose="020B0604020202020204" pitchFamily="34" charset="0"/>
              <a:buChar char="•"/>
            </a:pPr>
            <a:r>
              <a:rPr lang="en-GB" sz="2400" b="0" dirty="0"/>
              <a:t>A whole-school survey</a:t>
            </a:r>
          </a:p>
          <a:p>
            <a:pPr marL="457200" lvl="0" indent="-342900">
              <a:lnSpc>
                <a:spcPct val="150000"/>
              </a:lnSpc>
              <a:spcBef>
                <a:spcPts val="0"/>
              </a:spcBef>
              <a:spcAft>
                <a:spcPts val="0"/>
              </a:spcAft>
              <a:buSzPts val="1800"/>
              <a:buFont typeface="Arial" panose="020B0604020202020204" pitchFamily="34" charset="0"/>
              <a:buChar char="•"/>
            </a:pPr>
            <a:r>
              <a:rPr lang="en-GB" sz="2400" b="0" dirty="0"/>
              <a:t>Home surveys</a:t>
            </a:r>
          </a:p>
          <a:p>
            <a:pPr marL="457200" lvl="0" indent="-342900">
              <a:lnSpc>
                <a:spcPct val="150000"/>
              </a:lnSpc>
              <a:spcBef>
                <a:spcPts val="0"/>
              </a:spcBef>
              <a:spcAft>
                <a:spcPts val="0"/>
              </a:spcAft>
              <a:buSzPts val="1800"/>
              <a:buFont typeface="Arial" panose="020B0604020202020204" pitchFamily="34" charset="0"/>
              <a:buChar char="•"/>
            </a:pPr>
            <a:r>
              <a:rPr lang="en-GB" sz="2400" b="0" dirty="0"/>
              <a:t>Interviews with decision-makers</a:t>
            </a:r>
          </a:p>
          <a:p>
            <a:pPr marL="457200" lvl="0" indent="-342900">
              <a:lnSpc>
                <a:spcPct val="150000"/>
              </a:lnSpc>
              <a:spcBef>
                <a:spcPts val="0"/>
              </a:spcBef>
              <a:spcAft>
                <a:spcPts val="0"/>
              </a:spcAft>
              <a:buSzPts val="1800"/>
              <a:buFont typeface="Arial" panose="020B0604020202020204" pitchFamily="34" charset="0"/>
              <a:buChar char="•"/>
            </a:pPr>
            <a:r>
              <a:rPr lang="en-GB" sz="2400" b="0" dirty="0"/>
              <a:t>Posters and signs</a:t>
            </a:r>
          </a:p>
          <a:p>
            <a:pPr marL="457200" lvl="0" indent="-342900">
              <a:lnSpc>
                <a:spcPct val="150000"/>
              </a:lnSpc>
              <a:spcBef>
                <a:spcPts val="0"/>
              </a:spcBef>
              <a:spcAft>
                <a:spcPts val="0"/>
              </a:spcAft>
              <a:buSzPts val="1800"/>
              <a:buFont typeface="Arial" panose="020B0604020202020204" pitchFamily="34" charset="0"/>
              <a:buChar char="•"/>
            </a:pPr>
            <a:r>
              <a:rPr lang="en-GB" sz="2400" b="0" dirty="0"/>
              <a:t>Encouraging others</a:t>
            </a:r>
          </a:p>
          <a:p>
            <a:pPr marL="457200" lvl="0" indent="-342900">
              <a:lnSpc>
                <a:spcPct val="150000"/>
              </a:lnSpc>
              <a:spcBef>
                <a:spcPts val="0"/>
              </a:spcBef>
              <a:spcAft>
                <a:spcPts val="0"/>
              </a:spcAft>
              <a:buSzPts val="1800"/>
              <a:buFont typeface="Arial" panose="020B0604020202020204" pitchFamily="34" charset="0"/>
              <a:buChar char="•"/>
            </a:pPr>
            <a:r>
              <a:rPr lang="en-GB" sz="2400" b="0" dirty="0"/>
              <a:t>Assemblies and class presentations</a:t>
            </a:r>
          </a:p>
          <a:p>
            <a:pPr marL="457200" lvl="0" indent="-342900">
              <a:lnSpc>
                <a:spcPct val="150000"/>
              </a:lnSpc>
              <a:spcBef>
                <a:spcPts val="0"/>
              </a:spcBef>
              <a:spcAft>
                <a:spcPts val="0"/>
              </a:spcAft>
              <a:buSzPts val="1800"/>
              <a:buFont typeface="Arial" panose="020B0604020202020204" pitchFamily="34" charset="0"/>
              <a:buChar char="•"/>
            </a:pPr>
            <a:r>
              <a:rPr lang="en-GB" sz="2400" b="0" dirty="0"/>
              <a:t>Checking progress and reporting back</a:t>
            </a:r>
          </a:p>
        </p:txBody>
      </p:sp>
      <p:sp>
        <p:nvSpPr>
          <p:cNvPr id="6" name="Footer Placeholder 4">
            <a:extLst>
              <a:ext uri="{FF2B5EF4-FFF2-40B4-BE49-F238E27FC236}">
                <a16:creationId xmlns:a16="http://schemas.microsoft.com/office/drawing/2014/main" id="{27EC883C-9143-1F40-A276-C52C907A59BE}"/>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1</a:t>
            </a:r>
          </a:p>
        </p:txBody>
      </p:sp>
      <p:sp>
        <p:nvSpPr>
          <p:cNvPr id="7" name="Slide Number Placeholder 5">
            <a:extLst>
              <a:ext uri="{FF2B5EF4-FFF2-40B4-BE49-F238E27FC236}">
                <a16:creationId xmlns:a16="http://schemas.microsoft.com/office/drawing/2014/main" id="{F5A36863-5E91-464B-BE49-A12EA6337A87}"/>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10</a:t>
            </a:fld>
            <a:endParaRPr lang="en-US" dirty="0"/>
          </a:p>
        </p:txBody>
      </p:sp>
    </p:spTree>
    <p:extLst>
      <p:ext uri="{BB962C8B-B14F-4D97-AF65-F5344CB8AC3E}">
        <p14:creationId xmlns:p14="http://schemas.microsoft.com/office/powerpoint/2010/main" val="78369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F06EB2D-B7AD-9743-995B-34EECB4F81BE}"/>
              </a:ext>
            </a:extLst>
          </p:cNvPr>
          <p:cNvSpPr>
            <a:spLocks noGrp="1"/>
          </p:cNvSpPr>
          <p:nvPr>
            <p:ph type="body" sz="quarter" idx="13"/>
          </p:nvPr>
        </p:nvSpPr>
        <p:spPr/>
        <p:txBody>
          <a:bodyPr/>
          <a:lstStyle/>
          <a:p>
            <a:r>
              <a:rPr lang="en-NZ" dirty="0"/>
              <a:t>KS2 Workshop 2</a:t>
            </a:r>
            <a:br>
              <a:rPr lang="en-NZ" dirty="0"/>
            </a:br>
            <a:r>
              <a:rPr lang="en-GB" dirty="0"/>
              <a:t>Reduce</a:t>
            </a:r>
          </a:p>
          <a:p>
            <a:endParaRPr lang="en-NZ" dirty="0"/>
          </a:p>
        </p:txBody>
      </p:sp>
    </p:spTree>
    <p:extLst>
      <p:ext uri="{BB962C8B-B14F-4D97-AF65-F5344CB8AC3E}">
        <p14:creationId xmlns:p14="http://schemas.microsoft.com/office/powerpoint/2010/main" val="795254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r>
              <a:rPr lang="en-NZ" dirty="0"/>
              <a:t>About this activity</a:t>
            </a:r>
            <a:endParaRPr lang="en-US" dirty="0"/>
          </a:p>
        </p:txBody>
      </p:sp>
      <p:sp>
        <p:nvSpPr>
          <p:cNvPr id="3" name="Content Placeholder 2">
            <a:extLst>
              <a:ext uri="{FF2B5EF4-FFF2-40B4-BE49-F238E27FC236}">
                <a16:creationId xmlns:a16="http://schemas.microsoft.com/office/drawing/2014/main" id="{05A9CC8A-6635-5B40-98B6-50D52F762423}"/>
              </a:ext>
            </a:extLst>
          </p:cNvPr>
          <p:cNvSpPr>
            <a:spLocks noGrp="1"/>
          </p:cNvSpPr>
          <p:nvPr>
            <p:ph idx="1"/>
          </p:nvPr>
        </p:nvSpPr>
        <p:spPr>
          <a:xfrm>
            <a:off x="1131911" y="2823820"/>
            <a:ext cx="5440340" cy="4814109"/>
          </a:xfrm>
        </p:spPr>
        <p:txBody>
          <a:bodyPr>
            <a:noAutofit/>
          </a:bodyPr>
          <a:lstStyle/>
          <a:p>
            <a:pPr lvl="1"/>
            <a:r>
              <a:rPr lang="en-NZ" sz="2000" b="1" dirty="0">
                <a:solidFill>
                  <a:srgbClr val="61A60E"/>
                </a:solidFill>
              </a:rPr>
              <a:t>Overview</a:t>
            </a:r>
          </a:p>
          <a:p>
            <a:pPr lvl="3"/>
            <a:r>
              <a:rPr lang="en-NZ" sz="1600" dirty="0">
                <a:solidFill>
                  <a:schemeClr val="tx1"/>
                </a:solidFill>
              </a:rPr>
              <a:t>This workshop helps pupils to review their survey results and become more aware of the materials used in school and how they might reduce their use.</a:t>
            </a:r>
          </a:p>
          <a:p>
            <a:pPr lvl="1"/>
            <a:r>
              <a:rPr lang="en-NZ" sz="2000" b="1" dirty="0">
                <a:solidFill>
                  <a:srgbClr val="61A60E"/>
                </a:solidFill>
              </a:rPr>
              <a:t>Time</a:t>
            </a:r>
          </a:p>
          <a:p>
            <a:pPr lvl="3"/>
            <a:r>
              <a:rPr lang="en-NZ" sz="1600" dirty="0">
                <a:solidFill>
                  <a:schemeClr val="tx1"/>
                </a:solidFill>
              </a:rPr>
              <a:t>About 40 mins</a:t>
            </a:r>
          </a:p>
          <a:p>
            <a:pPr lvl="1"/>
            <a:r>
              <a:rPr lang="en-NZ" sz="2000" b="1" dirty="0">
                <a:solidFill>
                  <a:srgbClr val="61A60E"/>
                </a:solidFill>
              </a:rPr>
              <a:t>When to deliver</a:t>
            </a:r>
          </a:p>
          <a:p>
            <a:pPr lvl="3"/>
            <a:r>
              <a:rPr lang="en-NZ" sz="1600" dirty="0">
                <a:solidFill>
                  <a:schemeClr val="tx1"/>
                </a:solidFill>
              </a:rPr>
              <a:t>To pupils who wish to become R-Generation Ambassadors, in a lesson, break time, after school or club session.</a:t>
            </a:r>
          </a:p>
          <a:p>
            <a:pPr lvl="1"/>
            <a:r>
              <a:rPr lang="en-NZ" sz="2000" dirty="0"/>
              <a:t>What you’ll need</a:t>
            </a:r>
          </a:p>
          <a:p>
            <a:pPr marL="342900" lvl="3" indent="-342900">
              <a:buFont typeface="Arial" panose="020B0604020202020204" pitchFamily="34" charset="0"/>
              <a:buChar char="•"/>
            </a:pPr>
            <a:r>
              <a:rPr lang="en-NZ" sz="1600" dirty="0">
                <a:solidFill>
                  <a:schemeClr val="tx1"/>
                </a:solidFill>
              </a:rPr>
              <a:t>PPT slides</a:t>
            </a:r>
          </a:p>
          <a:p>
            <a:pPr marL="342900" lvl="3" indent="-342900">
              <a:buFont typeface="Arial" panose="020B0604020202020204" pitchFamily="34" charset="0"/>
              <a:buChar char="•"/>
            </a:pPr>
            <a:r>
              <a:rPr lang="en-NZ" sz="1600" dirty="0">
                <a:solidFill>
                  <a:schemeClr val="tx1"/>
                </a:solidFill>
              </a:rPr>
              <a:t>Survey results</a:t>
            </a:r>
            <a:endParaRPr lang="en-NZ" sz="1600" dirty="0"/>
          </a:p>
        </p:txBody>
      </p:sp>
      <p:sp>
        <p:nvSpPr>
          <p:cNvPr id="4" name="Content Placeholder 3">
            <a:extLst>
              <a:ext uri="{FF2B5EF4-FFF2-40B4-BE49-F238E27FC236}">
                <a16:creationId xmlns:a16="http://schemas.microsoft.com/office/drawing/2014/main" id="{D448E1F1-7544-FF40-9865-1FCF109FD3D3}"/>
              </a:ext>
            </a:extLst>
          </p:cNvPr>
          <p:cNvSpPr>
            <a:spLocks noGrp="1"/>
          </p:cNvSpPr>
          <p:nvPr>
            <p:ph idx="13"/>
          </p:nvPr>
        </p:nvSpPr>
        <p:spPr>
          <a:xfrm>
            <a:off x="6941040" y="2823820"/>
            <a:ext cx="4886525" cy="4814109"/>
          </a:xfrm>
        </p:spPr>
        <p:txBody>
          <a:bodyPr>
            <a:noAutofit/>
          </a:bodyPr>
          <a:lstStyle/>
          <a:p>
            <a:pPr lvl="1"/>
            <a:r>
              <a:rPr lang="en-NZ" sz="2000" dirty="0"/>
              <a:t>Preparation</a:t>
            </a:r>
          </a:p>
          <a:p>
            <a:pPr marL="342900" lvl="3" indent="-342900">
              <a:buFont typeface="Arial" panose="020B0604020202020204" pitchFamily="34" charset="0"/>
              <a:buChar char="•"/>
            </a:pPr>
            <a:r>
              <a:rPr lang="en-NZ" sz="1600" dirty="0">
                <a:solidFill>
                  <a:schemeClr val="tx1"/>
                </a:solidFill>
              </a:rPr>
              <a:t>Review the slides </a:t>
            </a:r>
          </a:p>
          <a:p>
            <a:pPr marL="342900" lvl="3" indent="-342900">
              <a:buFont typeface="Arial" panose="020B0604020202020204" pitchFamily="34" charset="0"/>
              <a:buChar char="•"/>
            </a:pPr>
            <a:r>
              <a:rPr lang="en-NZ" sz="1600" dirty="0">
                <a:solidFill>
                  <a:schemeClr val="tx1"/>
                </a:solidFill>
              </a:rPr>
              <a:t>Collate survey data ready to present and review.</a:t>
            </a:r>
          </a:p>
          <a:p>
            <a:pPr lvl="1">
              <a:lnSpc>
                <a:spcPct val="100000"/>
              </a:lnSpc>
            </a:pPr>
            <a:r>
              <a:rPr lang="en-NZ" sz="2000" dirty="0"/>
              <a:t>More information</a:t>
            </a:r>
          </a:p>
          <a:p>
            <a:pPr lvl="3">
              <a:lnSpc>
                <a:spcPct val="100000"/>
              </a:lnSpc>
            </a:pPr>
            <a:r>
              <a:rPr lang="en-NZ" sz="1600" dirty="0">
                <a:solidFill>
                  <a:schemeClr val="tx1"/>
                </a:solidFill>
              </a:rPr>
              <a:t>The R-Generation Teacher Guide provides curriculum links, delivery models and helpful tips and ideas for pupil and adult involvement.</a:t>
            </a:r>
          </a:p>
          <a:p>
            <a:pPr lvl="3">
              <a:lnSpc>
                <a:spcPct val="100000"/>
              </a:lnSpc>
            </a:pPr>
            <a:r>
              <a:rPr lang="en-NZ" sz="1600" dirty="0">
                <a:solidFill>
                  <a:schemeClr val="tx1"/>
                </a:solidFill>
              </a:rPr>
              <a:t>This resource is brought to you by Nestlé Waters, recycling charity RECOUP and EVERFI and has been worked on by experts. Nestlé Waters is part of the European Plastics Pact to help make 100% of its packaging recyclable or reusable, and reduce its use of virgin plastics by one third by 2025. They have also committed to reaching net zero by 2050.</a:t>
            </a:r>
          </a:p>
        </p:txBody>
      </p:sp>
      <p:sp>
        <p:nvSpPr>
          <p:cNvPr id="5" name="Footer Placeholder 4">
            <a:extLst>
              <a:ext uri="{FF2B5EF4-FFF2-40B4-BE49-F238E27FC236}">
                <a16:creationId xmlns:a16="http://schemas.microsoft.com/office/drawing/2014/main" id="{1E81FAEF-C67E-2F48-9AE2-6D8E27B056F5}"/>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2</a:t>
            </a:r>
          </a:p>
        </p:txBody>
      </p:sp>
      <p:sp>
        <p:nvSpPr>
          <p:cNvPr id="6" name="Slide Number Placeholder 5">
            <a:extLst>
              <a:ext uri="{FF2B5EF4-FFF2-40B4-BE49-F238E27FC236}">
                <a16:creationId xmlns:a16="http://schemas.microsoft.com/office/drawing/2014/main" id="{4E73BC42-3CAA-A440-8C3F-9AF0F24C6ACC}"/>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12</a:t>
            </a:fld>
            <a:endParaRPr lang="en-US" dirty="0"/>
          </a:p>
        </p:txBody>
      </p:sp>
    </p:spTree>
    <p:extLst>
      <p:ext uri="{BB962C8B-B14F-4D97-AF65-F5344CB8AC3E}">
        <p14:creationId xmlns:p14="http://schemas.microsoft.com/office/powerpoint/2010/main" val="2468145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pPr>
              <a:spcAft>
                <a:spcPts val="0"/>
              </a:spcAft>
            </a:pPr>
            <a:r>
              <a:rPr lang="en-GB" dirty="0"/>
              <a:t>Curriculum links - England </a:t>
            </a:r>
            <a:endParaRPr lang="en-GB" b="0" dirty="0"/>
          </a:p>
        </p:txBody>
      </p:sp>
      <p:sp>
        <p:nvSpPr>
          <p:cNvPr id="3" name="Content Placeholder 2">
            <a:extLst>
              <a:ext uri="{FF2B5EF4-FFF2-40B4-BE49-F238E27FC236}">
                <a16:creationId xmlns:a16="http://schemas.microsoft.com/office/drawing/2014/main" id="{05A9CC8A-6635-5B40-98B6-50D52F762423}"/>
              </a:ext>
            </a:extLst>
          </p:cNvPr>
          <p:cNvSpPr>
            <a:spLocks noGrp="1"/>
          </p:cNvSpPr>
          <p:nvPr>
            <p:ph idx="1"/>
          </p:nvPr>
        </p:nvSpPr>
        <p:spPr>
          <a:xfrm>
            <a:off x="1131911" y="2823820"/>
            <a:ext cx="5440340" cy="4814109"/>
          </a:xfrm>
        </p:spPr>
        <p:txBody>
          <a:bodyPr>
            <a:noAutofit/>
          </a:bodyPr>
          <a:lstStyle/>
          <a:p>
            <a:pPr>
              <a:spcAft>
                <a:spcPts val="0"/>
              </a:spcAft>
            </a:pPr>
            <a:r>
              <a:rPr lang="en-US" sz="1400" dirty="0">
                <a:solidFill>
                  <a:srgbClr val="000000"/>
                </a:solidFill>
              </a:rPr>
              <a:t>PSHE Association Programme of Study: Living in the Wider World </a:t>
            </a:r>
            <a:endParaRPr lang="en-US" sz="1400" b="0" dirty="0">
              <a:solidFill>
                <a:srgbClr val="000000"/>
              </a:solidFill>
            </a:endParaRPr>
          </a:p>
          <a:p>
            <a:pPr>
              <a:spcAft>
                <a:spcPts val="0"/>
              </a:spcAft>
            </a:pPr>
            <a:r>
              <a:rPr lang="en-US" sz="1400" b="0" dirty="0">
                <a:solidFill>
                  <a:srgbClr val="000000"/>
                </a:solidFill>
              </a:rPr>
              <a:t>L4. the importance of having compassion towards others; shared responsibilities we all have for caring for other people and living things; how to show care and concern for others </a:t>
            </a:r>
          </a:p>
          <a:p>
            <a:pPr>
              <a:spcAft>
                <a:spcPts val="0"/>
              </a:spcAft>
            </a:pPr>
            <a:r>
              <a:rPr lang="en-US" sz="1400" b="0" dirty="0">
                <a:solidFill>
                  <a:srgbClr val="000000"/>
                </a:solidFill>
              </a:rPr>
              <a:t>L5. ways of carrying out shared responsibilities for protecting the environment in school and at home; how everyday choices can affect the environment (e.g. reducing, reusing, recycling; food choices) </a:t>
            </a:r>
          </a:p>
          <a:p>
            <a:pPr>
              <a:spcAft>
                <a:spcPts val="0"/>
              </a:spcAft>
            </a:pPr>
            <a:r>
              <a:rPr lang="en-US" sz="1400" b="0" dirty="0">
                <a:solidFill>
                  <a:srgbClr val="000000"/>
                </a:solidFill>
              </a:rPr>
              <a:t>L19. that people’s spending decisions can affect others and the environment (e.g. Fair trade, buying single-use plastics, or giving to charity)</a:t>
            </a:r>
            <a:endParaRPr lang="en-US" sz="1400" dirty="0">
              <a:solidFill>
                <a:srgbClr val="000000"/>
              </a:solidFill>
            </a:endParaRPr>
          </a:p>
          <a:p>
            <a:pPr>
              <a:spcAft>
                <a:spcPts val="0"/>
              </a:spcAft>
            </a:pPr>
            <a:r>
              <a:rPr lang="en-GB" sz="1400" dirty="0">
                <a:solidFill>
                  <a:srgbClr val="000000"/>
                </a:solidFill>
              </a:rPr>
              <a:t>Citizenship, KS2 </a:t>
            </a:r>
            <a:endParaRPr lang="en-GB" sz="1400" b="0" dirty="0">
              <a:solidFill>
                <a:srgbClr val="000000"/>
              </a:solidFill>
            </a:endParaRPr>
          </a:p>
          <a:p>
            <a:pPr marL="285750" indent="-285750">
              <a:spcAft>
                <a:spcPts val="0"/>
              </a:spcAft>
              <a:buFont typeface="Arial" panose="020B0604020202020204" pitchFamily="34" charset="0"/>
              <a:buChar char="•"/>
            </a:pPr>
            <a:r>
              <a:rPr lang="en-US" sz="1400" b="0" dirty="0">
                <a:solidFill>
                  <a:srgbClr val="000000"/>
                </a:solidFill>
              </a:rPr>
              <a:t>Developing confidence and responsibility and making the most of their abilities </a:t>
            </a:r>
          </a:p>
          <a:p>
            <a:pPr marL="742950" lvl="1" indent="-285750">
              <a:spcAft>
                <a:spcPts val="0"/>
              </a:spcAft>
              <a:buFont typeface="Arial" panose="020B0604020202020204" pitchFamily="34" charset="0"/>
              <a:buChar char="•"/>
            </a:pPr>
            <a:r>
              <a:rPr lang="en-US" sz="1400" b="0" dirty="0">
                <a:solidFill>
                  <a:srgbClr val="000000"/>
                </a:solidFill>
              </a:rPr>
              <a:t>a. to talk and write about their opinions, and explain their views, on issues that affect themselves and society; </a:t>
            </a:r>
          </a:p>
          <a:p>
            <a:pPr marL="742950" lvl="1" indent="-285750">
              <a:spcAft>
                <a:spcPts val="0"/>
              </a:spcAft>
              <a:buFont typeface="Arial" panose="020B0604020202020204" pitchFamily="34" charset="0"/>
              <a:buChar char="•"/>
            </a:pPr>
            <a:r>
              <a:rPr lang="en-US" sz="1400" b="0" dirty="0">
                <a:solidFill>
                  <a:srgbClr val="000000"/>
                </a:solidFill>
              </a:rPr>
              <a:t>c. to face new challenges positively by collecting information, looking for help, making responsible choices, and taking action. </a:t>
            </a:r>
          </a:p>
        </p:txBody>
      </p:sp>
      <p:sp>
        <p:nvSpPr>
          <p:cNvPr id="7" name="Footer Placeholder 4">
            <a:extLst>
              <a:ext uri="{FF2B5EF4-FFF2-40B4-BE49-F238E27FC236}">
                <a16:creationId xmlns:a16="http://schemas.microsoft.com/office/drawing/2014/main" id="{1EA42526-D67D-9C4E-8B8D-B3D077DFFE20}"/>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2</a:t>
            </a:r>
          </a:p>
        </p:txBody>
      </p:sp>
      <p:sp>
        <p:nvSpPr>
          <p:cNvPr id="8" name="Slide Number Placeholder 5">
            <a:extLst>
              <a:ext uri="{FF2B5EF4-FFF2-40B4-BE49-F238E27FC236}">
                <a16:creationId xmlns:a16="http://schemas.microsoft.com/office/drawing/2014/main" id="{FEDB2845-FA8D-464E-92F3-7C7C2F7AFA7A}"/>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13</a:t>
            </a:fld>
            <a:endParaRPr lang="en-US" dirty="0"/>
          </a:p>
        </p:txBody>
      </p:sp>
      <p:sp>
        <p:nvSpPr>
          <p:cNvPr id="6" name="TextBox 5">
            <a:extLst>
              <a:ext uri="{FF2B5EF4-FFF2-40B4-BE49-F238E27FC236}">
                <a16:creationId xmlns:a16="http://schemas.microsoft.com/office/drawing/2014/main" id="{655A972F-7DEF-48E5-BC4E-CEC5E911C1CE}"/>
              </a:ext>
            </a:extLst>
          </p:cNvPr>
          <p:cNvSpPr txBox="1"/>
          <p:nvPr/>
        </p:nvSpPr>
        <p:spPr>
          <a:xfrm>
            <a:off x="7055520" y="2823820"/>
            <a:ext cx="5440340" cy="6401753"/>
          </a:xfrm>
          <a:prstGeom prst="rect">
            <a:avLst/>
          </a:prstGeom>
          <a:noFill/>
        </p:spPr>
        <p:txBody>
          <a:bodyPr wrap="square">
            <a:spAutoFit/>
          </a:bodyPr>
          <a:lstStyle/>
          <a:p>
            <a:pPr marL="285750" indent="-285750">
              <a:buFont typeface="Arial" panose="020B0604020202020204" pitchFamily="34" charset="0"/>
              <a:buChar char="•"/>
            </a:pPr>
            <a:r>
              <a:rPr lang="en-US" sz="1400" dirty="0">
                <a:solidFill>
                  <a:srgbClr val="000000"/>
                </a:solidFill>
                <a:latin typeface="Arial" panose="020B0604020202020204" pitchFamily="34" charset="0"/>
                <a:cs typeface="Arial" panose="020B0604020202020204" pitchFamily="34" charset="0"/>
              </a:rPr>
              <a:t>Preparing to play an active role as citizens </a:t>
            </a:r>
          </a:p>
          <a:p>
            <a:pPr marL="742950" lvl="1" indent="-285750">
              <a:buFont typeface="Arial" panose="020B0604020202020204" pitchFamily="34" charset="0"/>
              <a:buChar char="•"/>
            </a:pPr>
            <a:r>
              <a:rPr lang="en-US" sz="1400" dirty="0">
                <a:solidFill>
                  <a:srgbClr val="000000"/>
                </a:solidFill>
                <a:latin typeface="Arial" panose="020B0604020202020204" pitchFamily="34" charset="0"/>
                <a:cs typeface="Arial" panose="020B0604020202020204" pitchFamily="34" charset="0"/>
              </a:rPr>
              <a:t>a. to research, discuss and debate topical issues, problems and events; </a:t>
            </a:r>
            <a:endParaRPr lang="en-US" sz="1400" b="0" i="0" u="none" strike="noStrike" baseline="0" dirty="0">
              <a:solidFill>
                <a:srgbClr val="000000"/>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j. that resources can be allocated in different ways and that these economic choices affect; individuals, communities and the sustainability of the environment. </a:t>
            </a:r>
          </a:p>
          <a:p>
            <a:endParaRPr lang="en-GB" sz="1400" b="0" i="0" u="none" strike="noStrike" baseline="0" dirty="0">
              <a:solidFill>
                <a:srgbClr val="000000"/>
              </a:solidFill>
              <a:latin typeface="Arial" panose="020B0604020202020204" pitchFamily="34" charset="0"/>
              <a:cs typeface="Arial" panose="020B0604020202020204" pitchFamily="34" charset="0"/>
            </a:endParaRPr>
          </a:p>
          <a:p>
            <a:r>
              <a:rPr lang="en-GB" sz="1400" b="1" i="0" u="none" strike="noStrike" baseline="0" dirty="0">
                <a:solidFill>
                  <a:srgbClr val="000000"/>
                </a:solidFill>
                <a:latin typeface="Arial" panose="020B0604020202020204" pitchFamily="34" charset="0"/>
                <a:cs typeface="Arial" panose="020B0604020202020204" pitchFamily="34" charset="0"/>
              </a:rPr>
              <a:t>Science, KS2 </a:t>
            </a:r>
            <a:endParaRPr lang="en-GB" sz="1400" b="0" i="0" u="none" strike="noStrike" baseline="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Properties and changes of materials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compare and group together everyday materials on the basis of their properties, including their hardness, solubility, transparency, conductivity (electrical and thermal), and response to magnets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give reasons, based on evidence from comparative and fair tests, for the particular uses of everyday materials, including metals, wood and plastic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explain that some changes result in the formation of new materials, and that this kind of change is not usually reversible, including changes associated with burning and the action of acid on bicarbonate of soda. </a:t>
            </a:r>
            <a:endParaRPr lang="en-GB" sz="1400" b="0" i="0" u="none" strike="noStrike" baseline="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Living things and their habitats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recognise that environments can change and that this can sometimes pose dangers to living things. </a:t>
            </a:r>
          </a:p>
          <a:p>
            <a:endParaRPr lang="en-GB" sz="1400" b="0" i="0" u="none" strike="noStrike" baseline="0" dirty="0">
              <a:solidFill>
                <a:srgbClr val="000000"/>
              </a:solidFill>
              <a:latin typeface="Arial" panose="020B0604020202020204" pitchFamily="34" charset="0"/>
              <a:cs typeface="Arial" panose="020B0604020202020204" pitchFamily="34" charset="0"/>
            </a:endParaRPr>
          </a:p>
          <a:p>
            <a:r>
              <a:rPr lang="en-GB" sz="1400" b="1" i="0" u="none" strike="noStrike" baseline="0" dirty="0">
                <a:solidFill>
                  <a:srgbClr val="000000"/>
                </a:solidFill>
                <a:latin typeface="Arial" panose="020B0604020202020204" pitchFamily="34" charset="0"/>
                <a:cs typeface="Arial" panose="020B0604020202020204" pitchFamily="34" charset="0"/>
              </a:rPr>
              <a:t>Geography, KS2 </a:t>
            </a:r>
            <a:endParaRPr lang="en-GB" sz="1400" b="0" i="0" u="none" strike="noStrike" baseline="0" dirty="0">
              <a:solidFill>
                <a:srgbClr val="000000"/>
              </a:solidFill>
              <a:latin typeface="Arial" panose="020B0604020202020204" pitchFamily="34" charset="0"/>
              <a:cs typeface="Arial" panose="020B0604020202020204" pitchFamily="34" charset="0"/>
            </a:endParaRPr>
          </a:p>
          <a:p>
            <a:r>
              <a:rPr lang="en-US" sz="1400" b="0" i="0" u="none" strike="noStrike" baseline="0" dirty="0">
                <a:solidFill>
                  <a:srgbClr val="000000"/>
                </a:solidFill>
                <a:latin typeface="Arial" panose="020B0604020202020204" pitchFamily="34" charset="0"/>
                <a:cs typeface="Arial" panose="020B0604020202020204" pitchFamily="34" charset="0"/>
              </a:rPr>
              <a:t>The distribution of natural resources including energy, food, minerals and water</a:t>
            </a:r>
          </a:p>
          <a:p>
            <a:endParaRPr lang="en-US" sz="1800" b="0" i="0" u="none" strike="noStrike"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9002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pPr>
              <a:spcAft>
                <a:spcPts val="0"/>
              </a:spcAft>
            </a:pPr>
            <a:r>
              <a:rPr lang="en-GB" dirty="0"/>
              <a:t>Curriculum links - Wales </a:t>
            </a:r>
            <a:endParaRPr lang="en-GB" b="0" dirty="0"/>
          </a:p>
        </p:txBody>
      </p:sp>
      <p:sp>
        <p:nvSpPr>
          <p:cNvPr id="7" name="Footer Placeholder 4">
            <a:extLst>
              <a:ext uri="{FF2B5EF4-FFF2-40B4-BE49-F238E27FC236}">
                <a16:creationId xmlns:a16="http://schemas.microsoft.com/office/drawing/2014/main" id="{1EA42526-D67D-9C4E-8B8D-B3D077DFFE20}"/>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2</a:t>
            </a:r>
          </a:p>
        </p:txBody>
      </p:sp>
      <p:sp>
        <p:nvSpPr>
          <p:cNvPr id="8" name="Slide Number Placeholder 5">
            <a:extLst>
              <a:ext uri="{FF2B5EF4-FFF2-40B4-BE49-F238E27FC236}">
                <a16:creationId xmlns:a16="http://schemas.microsoft.com/office/drawing/2014/main" id="{FEDB2845-FA8D-464E-92F3-7C7C2F7AFA7A}"/>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14</a:t>
            </a:fld>
            <a:endParaRPr lang="en-US" dirty="0"/>
          </a:p>
        </p:txBody>
      </p:sp>
      <p:sp>
        <p:nvSpPr>
          <p:cNvPr id="9" name="Content Placeholder 2">
            <a:extLst>
              <a:ext uri="{FF2B5EF4-FFF2-40B4-BE49-F238E27FC236}">
                <a16:creationId xmlns:a16="http://schemas.microsoft.com/office/drawing/2014/main" id="{1D506DFA-988F-479B-8FC0-48B8B9DB5E35}"/>
              </a:ext>
            </a:extLst>
          </p:cNvPr>
          <p:cNvSpPr>
            <a:spLocks noGrp="1"/>
          </p:cNvSpPr>
          <p:nvPr>
            <p:ph idx="1"/>
          </p:nvPr>
        </p:nvSpPr>
        <p:spPr>
          <a:xfrm>
            <a:off x="1131911" y="2823820"/>
            <a:ext cx="5440340" cy="5185063"/>
          </a:xfrm>
        </p:spPr>
        <p:txBody>
          <a:bodyPr>
            <a:noAutofit/>
          </a:bodyPr>
          <a:lstStyle/>
          <a:p>
            <a:pPr rtl="0">
              <a:spcBef>
                <a:spcPts val="0"/>
              </a:spcBef>
              <a:spcAft>
                <a:spcPts val="0"/>
              </a:spcAft>
            </a:pPr>
            <a:r>
              <a:rPr lang="en-US" sz="1400" b="1" i="0" u="none" strike="noStrike" dirty="0">
                <a:solidFill>
                  <a:srgbClr val="000000"/>
                </a:solidFill>
                <a:effectLst/>
                <a:latin typeface="Arial" panose="020B0604020202020204" pitchFamily="34" charset="0"/>
              </a:rPr>
              <a:t>Humanities</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describe and give simple explanations about the impact of human actions on the natural world in the past and present.</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describe and give simple explanations about the impact that physical processes have had on people, places and landscapes in the past and present.</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identify and explain the main causes and effects of events in a range of contexts, and I can recognise how these impact communities and societies.</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use appropriate methods to gather information related to my enquiries and I am able to interpret the information obtained in the context of the enquiry question.</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recognise that there is a difference between wants, needs and rights.</a:t>
            </a:r>
          </a:p>
          <a:p>
            <a:pPr rtl="0">
              <a:spcBef>
                <a:spcPts val="0"/>
              </a:spcBef>
              <a:spcAft>
                <a:spcPts val="0"/>
              </a:spcAft>
            </a:pPr>
            <a:br>
              <a:rPr lang="en-US" sz="1400" b="0" dirty="0">
                <a:effectLst/>
              </a:rPr>
            </a:br>
            <a:r>
              <a:rPr lang="en-US" sz="1400" b="1" i="0" u="none" strike="noStrike" dirty="0">
                <a:solidFill>
                  <a:srgbClr val="000000"/>
                </a:solidFill>
                <a:effectLst/>
                <a:latin typeface="Arial" panose="020B0604020202020204" pitchFamily="34" charset="0"/>
              </a:rPr>
              <a:t>Science and Technology</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understand how my actions and the actions of others impact on the environment and living things.</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suggest conclusions as a result of carrying out my inquiries.</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Natural materials (e.g. oil and ores) and their processing, as well as different chemical tests. Understanding of the use of the reactivity series in metal extraction, and that the majority of materials must be processed before they can be used is, for example, helpful in learning about the impact of science and technology on the environment</a:t>
            </a:r>
          </a:p>
          <a:p>
            <a:pPr rtl="0">
              <a:spcBef>
                <a:spcPts val="0"/>
              </a:spcBef>
              <a:spcAft>
                <a:spcPts val="0"/>
              </a:spcAft>
            </a:pPr>
            <a:br>
              <a:rPr lang="en-US" sz="1400" b="0" dirty="0">
                <a:effectLst/>
              </a:rPr>
            </a:br>
            <a:endParaRPr lang="en-US" sz="1400" b="0" i="0" u="none" strike="noStrike" dirty="0">
              <a:solidFill>
                <a:srgbClr val="000000"/>
              </a:solidFill>
              <a:effectLst/>
              <a:latin typeface="Arial" panose="020B0604020202020204" pitchFamily="34" charset="0"/>
            </a:endParaRPr>
          </a:p>
        </p:txBody>
      </p:sp>
      <p:sp>
        <p:nvSpPr>
          <p:cNvPr id="10" name="TextBox 9">
            <a:extLst>
              <a:ext uri="{FF2B5EF4-FFF2-40B4-BE49-F238E27FC236}">
                <a16:creationId xmlns:a16="http://schemas.microsoft.com/office/drawing/2014/main" id="{69EFD23B-D84D-44F4-90C2-4BC5B9520DB0}"/>
              </a:ext>
            </a:extLst>
          </p:cNvPr>
          <p:cNvSpPr txBox="1"/>
          <p:nvPr/>
        </p:nvSpPr>
        <p:spPr>
          <a:xfrm>
            <a:off x="6995884" y="2823820"/>
            <a:ext cx="5268687" cy="2246769"/>
          </a:xfrm>
          <a:prstGeom prst="rect">
            <a:avLst/>
          </a:prstGeom>
          <a:noFill/>
        </p:spPr>
        <p:txBody>
          <a:bodyPr wrap="square">
            <a:spAutoFit/>
          </a:bodyPr>
          <a:lstStyle/>
          <a:p>
            <a:pPr rtl="0">
              <a:spcBef>
                <a:spcPts val="0"/>
              </a:spcBef>
              <a:spcAft>
                <a:spcPts val="0"/>
              </a:spcAft>
            </a:pPr>
            <a:r>
              <a:rPr lang="en-US" sz="1400" b="1" i="0" u="none" strike="noStrike" dirty="0">
                <a:solidFill>
                  <a:srgbClr val="000000"/>
                </a:solidFill>
                <a:effectLst/>
                <a:latin typeface="Arial" panose="020B0604020202020204" pitchFamily="34" charset="0"/>
              </a:rPr>
              <a:t>Geography</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Provide a rich context for exploring the issues of sustainability, climate change, energy choices, nature, natural hazards and disasters and hazard risks, pollution, scarcity of natural resources, food security, population, identity, ethnicity, migration, settlements, </a:t>
            </a:r>
            <a:r>
              <a:rPr lang="en-US" sz="1400" b="0" i="0" u="none" strike="noStrike" dirty="0" err="1">
                <a:solidFill>
                  <a:srgbClr val="000000"/>
                </a:solidFill>
                <a:effectLst/>
                <a:latin typeface="Arial" panose="020B0604020202020204" pitchFamily="34" charset="0"/>
              </a:rPr>
              <a:t>globalisation</a:t>
            </a:r>
            <a:r>
              <a:rPr lang="en-US" sz="1400" b="0" i="0" u="none" strike="noStrike" dirty="0">
                <a:solidFill>
                  <a:srgbClr val="000000"/>
                </a:solidFill>
                <a:effectLst/>
                <a:latin typeface="Arial" panose="020B0604020202020204" pitchFamily="34" charset="0"/>
              </a:rPr>
              <a:t>, consumerism and trade, initiatives to tackle poverty, inequality and injustice, contrasts between countries at different levels of development</a:t>
            </a:r>
          </a:p>
          <a:p>
            <a:pPr lvl="1"/>
            <a:endParaRPr lang="en-US" sz="1400" b="0" i="0" u="none" strike="noStrike"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39276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AF18E5F-161C-AE47-AE5C-DED4B73AFEB0}"/>
              </a:ext>
            </a:extLst>
          </p:cNvPr>
          <p:cNvSpPr>
            <a:spLocks noGrp="1"/>
          </p:cNvSpPr>
          <p:nvPr>
            <p:ph sz="quarter" idx="29"/>
          </p:nvPr>
        </p:nvSpPr>
        <p:spPr>
          <a:xfrm rot="5400000">
            <a:off x="3217244" y="-3217241"/>
            <a:ext cx="3458814" cy="9893301"/>
          </a:xfrm>
        </p:spPr>
        <p:txBody>
          <a:bodyPr/>
          <a:lstStyle/>
          <a:p>
            <a:r>
              <a:rPr lang="en-US" dirty="0"/>
              <a:t> </a:t>
            </a:r>
          </a:p>
        </p:txBody>
      </p:sp>
      <p:sp>
        <p:nvSpPr>
          <p:cNvPr id="3" name="Text Placeholder 2">
            <a:extLst>
              <a:ext uri="{FF2B5EF4-FFF2-40B4-BE49-F238E27FC236}">
                <a16:creationId xmlns:a16="http://schemas.microsoft.com/office/drawing/2014/main" id="{2ECAC544-1CFE-3F47-8417-0C025EC56570}"/>
              </a:ext>
            </a:extLst>
          </p:cNvPr>
          <p:cNvSpPr>
            <a:spLocks noGrp="1"/>
          </p:cNvSpPr>
          <p:nvPr>
            <p:ph type="body" sz="quarter" idx="30"/>
          </p:nvPr>
        </p:nvSpPr>
        <p:spPr>
          <a:xfrm>
            <a:off x="541338" y="642938"/>
            <a:ext cx="6575079" cy="1722575"/>
          </a:xfrm>
        </p:spPr>
        <p:txBody>
          <a:bodyPr>
            <a:noAutofit/>
          </a:bodyPr>
          <a:lstStyle/>
          <a:p>
            <a:r>
              <a:rPr lang="en-GB" dirty="0"/>
              <a:t>Wants or needs?</a:t>
            </a:r>
          </a:p>
          <a:p>
            <a:pPr lvl="1"/>
            <a:r>
              <a:rPr lang="en-GB" b="0" dirty="0"/>
              <a:t>When we think about getting something new, do we </a:t>
            </a:r>
            <a:r>
              <a:rPr lang="en-GB" dirty="0"/>
              <a:t>need</a:t>
            </a:r>
            <a:r>
              <a:rPr lang="en-GB" b="0" dirty="0"/>
              <a:t> it, or do we really just </a:t>
            </a:r>
            <a:r>
              <a:rPr lang="en-GB" dirty="0"/>
              <a:t>want</a:t>
            </a:r>
            <a:r>
              <a:rPr lang="en-GB" b="0" dirty="0"/>
              <a:t> it?</a:t>
            </a:r>
          </a:p>
        </p:txBody>
      </p:sp>
      <p:pic>
        <p:nvPicPr>
          <p:cNvPr id="28" name="Picture Placeholder 27">
            <a:extLst>
              <a:ext uri="{FF2B5EF4-FFF2-40B4-BE49-F238E27FC236}">
                <a16:creationId xmlns:a16="http://schemas.microsoft.com/office/drawing/2014/main" id="{0F7CE81D-9063-DD46-B4EA-8D3A510C8BE5}"/>
              </a:ext>
            </a:extLst>
          </p:cNvPr>
          <p:cNvPicPr>
            <a:picLocks noGrp="1" noChangeAspect="1"/>
          </p:cNvPicPr>
          <p:nvPr>
            <p:ph type="pic" sz="quarter" idx="36"/>
          </p:nvPr>
        </p:nvPicPr>
        <p:blipFill>
          <a:blip r:embed="rId3" cstate="screen">
            <a:extLst>
              <a:ext uri="{28A0092B-C50C-407E-A947-70E740481C1C}">
                <a14:useLocalDpi xmlns:a14="http://schemas.microsoft.com/office/drawing/2010/main"/>
              </a:ext>
            </a:extLst>
          </a:blip>
          <a:srcRect/>
          <a:stretch/>
        </p:blipFill>
        <p:spPr>
          <a:xfrm>
            <a:off x="4688232" y="3008450"/>
            <a:ext cx="3231948" cy="4276578"/>
          </a:xfrm>
        </p:spPr>
      </p:pic>
      <p:pic>
        <p:nvPicPr>
          <p:cNvPr id="26" name="Picture Placeholder 25">
            <a:extLst>
              <a:ext uri="{FF2B5EF4-FFF2-40B4-BE49-F238E27FC236}">
                <a16:creationId xmlns:a16="http://schemas.microsoft.com/office/drawing/2014/main" id="{BA81051E-2514-CD4E-ABAE-9845E45FFE09}"/>
              </a:ext>
            </a:extLst>
          </p:cNvPr>
          <p:cNvPicPr>
            <a:picLocks noGrp="1" noChangeAspect="1"/>
          </p:cNvPicPr>
          <p:nvPr>
            <p:ph type="pic" sz="quarter" idx="35"/>
          </p:nvPr>
        </p:nvPicPr>
        <p:blipFill rotWithShape="1">
          <a:blip r:embed="rId4" cstate="screen">
            <a:extLst>
              <a:ext uri="{28A0092B-C50C-407E-A947-70E740481C1C}">
                <a14:useLocalDpi xmlns:a14="http://schemas.microsoft.com/office/drawing/2010/main"/>
              </a:ext>
            </a:extLst>
          </a:blip>
          <a:srcRect/>
          <a:stretch/>
        </p:blipFill>
        <p:spPr>
          <a:xfrm>
            <a:off x="12048633" y="3008449"/>
            <a:ext cx="3231948" cy="4276579"/>
          </a:xfrm>
        </p:spPr>
      </p:pic>
      <p:pic>
        <p:nvPicPr>
          <p:cNvPr id="22" name="Picture Placeholder 21">
            <a:extLst>
              <a:ext uri="{FF2B5EF4-FFF2-40B4-BE49-F238E27FC236}">
                <a16:creationId xmlns:a16="http://schemas.microsoft.com/office/drawing/2014/main" id="{005B278C-FF3E-9447-A362-C7C3AAD9FE61}"/>
              </a:ext>
            </a:extLst>
          </p:cNvPr>
          <p:cNvPicPr>
            <a:picLocks noGrp="1" noChangeAspect="1"/>
          </p:cNvPicPr>
          <p:nvPr>
            <p:ph type="pic" sz="quarter" idx="33"/>
          </p:nvPr>
        </p:nvPicPr>
        <p:blipFill>
          <a:blip r:embed="rId5" cstate="screen">
            <a:extLst>
              <a:ext uri="{28A0092B-C50C-407E-A947-70E740481C1C}">
                <a14:useLocalDpi xmlns:a14="http://schemas.microsoft.com/office/drawing/2010/main"/>
              </a:ext>
            </a:extLst>
          </a:blip>
          <a:srcRect/>
          <a:stretch/>
        </p:blipFill>
        <p:spPr>
          <a:xfrm>
            <a:off x="8368433" y="3008450"/>
            <a:ext cx="3231948" cy="4276579"/>
          </a:xfrm>
        </p:spPr>
      </p:pic>
      <p:pic>
        <p:nvPicPr>
          <p:cNvPr id="24" name="Picture Placeholder 23">
            <a:extLst>
              <a:ext uri="{FF2B5EF4-FFF2-40B4-BE49-F238E27FC236}">
                <a16:creationId xmlns:a16="http://schemas.microsoft.com/office/drawing/2014/main" id="{5242D0FA-E778-1545-8E28-930568FD5207}"/>
              </a:ext>
            </a:extLst>
          </p:cNvPr>
          <p:cNvPicPr>
            <a:picLocks noGrp="1" noChangeAspect="1"/>
          </p:cNvPicPr>
          <p:nvPr>
            <p:ph type="pic" sz="quarter" idx="34"/>
          </p:nvPr>
        </p:nvPicPr>
        <p:blipFill>
          <a:blip r:embed="rId6" cstate="screen">
            <a:extLst>
              <a:ext uri="{28A0092B-C50C-407E-A947-70E740481C1C}">
                <a14:useLocalDpi xmlns:a14="http://schemas.microsoft.com/office/drawing/2010/main"/>
              </a:ext>
            </a:extLst>
          </a:blip>
          <a:srcRect/>
          <a:stretch/>
        </p:blipFill>
        <p:spPr>
          <a:xfrm>
            <a:off x="1008031" y="3008450"/>
            <a:ext cx="3231948" cy="4276578"/>
          </a:xfrm>
        </p:spPr>
      </p:pic>
      <p:sp>
        <p:nvSpPr>
          <p:cNvPr id="29" name="Footer Placeholder 4">
            <a:extLst>
              <a:ext uri="{FF2B5EF4-FFF2-40B4-BE49-F238E27FC236}">
                <a16:creationId xmlns:a16="http://schemas.microsoft.com/office/drawing/2014/main" id="{6BBC0A47-C2FF-F44A-AD50-5B6D186277E3}"/>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2</a:t>
            </a:r>
          </a:p>
        </p:txBody>
      </p:sp>
      <p:sp>
        <p:nvSpPr>
          <p:cNvPr id="30" name="Slide Number Placeholder 5">
            <a:extLst>
              <a:ext uri="{FF2B5EF4-FFF2-40B4-BE49-F238E27FC236}">
                <a16:creationId xmlns:a16="http://schemas.microsoft.com/office/drawing/2014/main" id="{400E8025-07FF-ED41-9C72-C131F37BE322}"/>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15</a:t>
            </a:fld>
            <a:endParaRPr lang="en-US" dirty="0"/>
          </a:p>
        </p:txBody>
      </p:sp>
    </p:spTree>
    <p:extLst>
      <p:ext uri="{BB962C8B-B14F-4D97-AF65-F5344CB8AC3E}">
        <p14:creationId xmlns:p14="http://schemas.microsoft.com/office/powerpoint/2010/main" val="2502675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screenshot of a computer&#10;&#10;Description automatically generated with low confidence">
            <a:extLst>
              <a:ext uri="{FF2B5EF4-FFF2-40B4-BE49-F238E27FC236}">
                <a16:creationId xmlns:a16="http://schemas.microsoft.com/office/drawing/2014/main" id="{A3FE7E8B-226A-F741-AD0E-C4A67F4E21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4" y="0"/>
            <a:ext cx="16256000" cy="9144000"/>
          </a:xfrm>
          <a:prstGeom prst="rect">
            <a:avLst/>
          </a:prstGeom>
        </p:spPr>
      </p:pic>
      <p:sp>
        <p:nvSpPr>
          <p:cNvPr id="2" name="Content Placeholder 1">
            <a:extLst>
              <a:ext uri="{FF2B5EF4-FFF2-40B4-BE49-F238E27FC236}">
                <a16:creationId xmlns:a16="http://schemas.microsoft.com/office/drawing/2014/main" id="{5F1EA81C-F265-DB4C-8B12-A3734E02F16D}"/>
              </a:ext>
            </a:extLst>
          </p:cNvPr>
          <p:cNvSpPr>
            <a:spLocks noGrp="1"/>
          </p:cNvSpPr>
          <p:nvPr>
            <p:ph sz="quarter" idx="29"/>
          </p:nvPr>
        </p:nvSpPr>
        <p:spPr>
          <a:xfrm rot="5400000">
            <a:off x="2822907" y="-2835637"/>
            <a:ext cx="2469453" cy="8140736"/>
          </a:xfrm>
          <a:prstGeom prst="round1Rect">
            <a:avLst>
              <a:gd name="adj" fmla="val 16139"/>
            </a:avLst>
          </a:prstGeom>
        </p:spPr>
        <p:txBody>
          <a:bodyPr/>
          <a:lstStyle/>
          <a:p>
            <a:r>
              <a:rPr lang="en-US" dirty="0"/>
              <a:t> </a:t>
            </a:r>
          </a:p>
        </p:txBody>
      </p:sp>
      <p:sp>
        <p:nvSpPr>
          <p:cNvPr id="3" name="Text Placeholder 2">
            <a:extLst>
              <a:ext uri="{FF2B5EF4-FFF2-40B4-BE49-F238E27FC236}">
                <a16:creationId xmlns:a16="http://schemas.microsoft.com/office/drawing/2014/main" id="{5E258D65-4601-E942-AAA0-751FAC280DA6}"/>
              </a:ext>
            </a:extLst>
          </p:cNvPr>
          <p:cNvSpPr>
            <a:spLocks noGrp="1"/>
          </p:cNvSpPr>
          <p:nvPr>
            <p:ph type="body" sz="quarter" idx="30"/>
          </p:nvPr>
        </p:nvSpPr>
        <p:spPr/>
        <p:txBody>
          <a:bodyPr/>
          <a:lstStyle/>
          <a:p>
            <a:r>
              <a:rPr lang="en-GB" dirty="0"/>
              <a:t>What’s around us?</a:t>
            </a:r>
            <a:endParaRPr lang="en-US" dirty="0"/>
          </a:p>
        </p:txBody>
      </p:sp>
      <p:sp>
        <p:nvSpPr>
          <p:cNvPr id="5" name="Text Placeholder 4">
            <a:extLst>
              <a:ext uri="{FF2B5EF4-FFF2-40B4-BE49-F238E27FC236}">
                <a16:creationId xmlns:a16="http://schemas.microsoft.com/office/drawing/2014/main" id="{A93B07F4-90EB-2948-AFB2-5268AA7C6498}"/>
              </a:ext>
            </a:extLst>
          </p:cNvPr>
          <p:cNvSpPr>
            <a:spLocks noGrp="1"/>
          </p:cNvSpPr>
          <p:nvPr>
            <p:ph type="body" sz="quarter" idx="19"/>
          </p:nvPr>
        </p:nvSpPr>
        <p:spPr>
          <a:xfrm>
            <a:off x="886414" y="4209129"/>
            <a:ext cx="2142228" cy="513556"/>
          </a:xfrm>
        </p:spPr>
        <p:txBody>
          <a:bodyPr/>
          <a:lstStyle/>
          <a:p>
            <a:r>
              <a:rPr lang="en-US" dirty="0"/>
              <a:t>Plastic</a:t>
            </a:r>
          </a:p>
        </p:txBody>
      </p:sp>
      <p:sp>
        <p:nvSpPr>
          <p:cNvPr id="6" name="Text Placeholder 5">
            <a:extLst>
              <a:ext uri="{FF2B5EF4-FFF2-40B4-BE49-F238E27FC236}">
                <a16:creationId xmlns:a16="http://schemas.microsoft.com/office/drawing/2014/main" id="{4E159EDE-BBED-A246-BA46-CD24E93EE957}"/>
              </a:ext>
            </a:extLst>
          </p:cNvPr>
          <p:cNvSpPr>
            <a:spLocks noGrp="1"/>
          </p:cNvSpPr>
          <p:nvPr>
            <p:ph type="body" sz="quarter" idx="34"/>
          </p:nvPr>
        </p:nvSpPr>
        <p:spPr>
          <a:xfrm>
            <a:off x="5697493" y="4181284"/>
            <a:ext cx="2142229" cy="513556"/>
          </a:xfrm>
        </p:spPr>
        <p:txBody>
          <a:bodyPr/>
          <a:lstStyle/>
          <a:p>
            <a:r>
              <a:rPr lang="en-US" dirty="0"/>
              <a:t>Food</a:t>
            </a:r>
          </a:p>
        </p:txBody>
      </p:sp>
      <p:sp>
        <p:nvSpPr>
          <p:cNvPr id="7" name="Text Placeholder 6">
            <a:extLst>
              <a:ext uri="{FF2B5EF4-FFF2-40B4-BE49-F238E27FC236}">
                <a16:creationId xmlns:a16="http://schemas.microsoft.com/office/drawing/2014/main" id="{026CF950-10AE-5C48-917D-FB3325DFCC28}"/>
              </a:ext>
            </a:extLst>
          </p:cNvPr>
          <p:cNvSpPr>
            <a:spLocks noGrp="1"/>
          </p:cNvSpPr>
          <p:nvPr>
            <p:ph type="body" sz="quarter" idx="35"/>
          </p:nvPr>
        </p:nvSpPr>
        <p:spPr>
          <a:xfrm>
            <a:off x="12914114" y="4209129"/>
            <a:ext cx="2142229" cy="513556"/>
          </a:xfrm>
        </p:spPr>
        <p:txBody>
          <a:bodyPr/>
          <a:lstStyle/>
          <a:p>
            <a:r>
              <a:rPr lang="en-US" dirty="0"/>
              <a:t>Other</a:t>
            </a:r>
          </a:p>
        </p:txBody>
      </p:sp>
      <p:sp>
        <p:nvSpPr>
          <p:cNvPr id="9" name="Text Placeholder 8">
            <a:extLst>
              <a:ext uri="{FF2B5EF4-FFF2-40B4-BE49-F238E27FC236}">
                <a16:creationId xmlns:a16="http://schemas.microsoft.com/office/drawing/2014/main" id="{CFAB1F3A-6A9D-E143-8032-55A74792CBB9}"/>
              </a:ext>
            </a:extLst>
          </p:cNvPr>
          <p:cNvSpPr>
            <a:spLocks noGrp="1"/>
          </p:cNvSpPr>
          <p:nvPr>
            <p:ph type="body" sz="quarter" idx="37"/>
          </p:nvPr>
        </p:nvSpPr>
        <p:spPr>
          <a:xfrm>
            <a:off x="3291953" y="4209129"/>
            <a:ext cx="2142229" cy="513556"/>
          </a:xfrm>
        </p:spPr>
        <p:txBody>
          <a:bodyPr/>
          <a:lstStyle/>
          <a:p>
            <a:r>
              <a:rPr lang="en-US" dirty="0"/>
              <a:t>Glass</a:t>
            </a:r>
          </a:p>
        </p:txBody>
      </p:sp>
      <p:sp>
        <p:nvSpPr>
          <p:cNvPr id="10" name="Text Placeholder 9">
            <a:extLst>
              <a:ext uri="{FF2B5EF4-FFF2-40B4-BE49-F238E27FC236}">
                <a16:creationId xmlns:a16="http://schemas.microsoft.com/office/drawing/2014/main" id="{5697F7A0-F809-9949-A29D-E3CC653276EF}"/>
              </a:ext>
            </a:extLst>
          </p:cNvPr>
          <p:cNvSpPr>
            <a:spLocks noGrp="1"/>
          </p:cNvSpPr>
          <p:nvPr>
            <p:ph type="body" sz="quarter" idx="38"/>
          </p:nvPr>
        </p:nvSpPr>
        <p:spPr>
          <a:xfrm>
            <a:off x="10508574" y="4181284"/>
            <a:ext cx="2142230" cy="513556"/>
          </a:xfrm>
        </p:spPr>
        <p:txBody>
          <a:bodyPr/>
          <a:lstStyle/>
          <a:p>
            <a:r>
              <a:rPr lang="en-US" dirty="0"/>
              <a:t>Metal</a:t>
            </a:r>
          </a:p>
        </p:txBody>
      </p:sp>
      <p:sp>
        <p:nvSpPr>
          <p:cNvPr id="11" name="Text Placeholder 10">
            <a:extLst>
              <a:ext uri="{FF2B5EF4-FFF2-40B4-BE49-F238E27FC236}">
                <a16:creationId xmlns:a16="http://schemas.microsoft.com/office/drawing/2014/main" id="{F30B5318-9713-AD42-BF6A-F1EBA63032C5}"/>
              </a:ext>
            </a:extLst>
          </p:cNvPr>
          <p:cNvSpPr>
            <a:spLocks noGrp="1"/>
          </p:cNvSpPr>
          <p:nvPr>
            <p:ph type="body" sz="quarter" idx="39"/>
          </p:nvPr>
        </p:nvSpPr>
        <p:spPr>
          <a:xfrm>
            <a:off x="8103033" y="4172750"/>
            <a:ext cx="2142230" cy="513556"/>
          </a:xfrm>
        </p:spPr>
        <p:txBody>
          <a:bodyPr/>
          <a:lstStyle/>
          <a:p>
            <a:r>
              <a:rPr lang="en-US" spc="-150" dirty="0"/>
              <a:t>Paper and card</a:t>
            </a:r>
          </a:p>
        </p:txBody>
      </p:sp>
      <p:pic>
        <p:nvPicPr>
          <p:cNvPr id="33" name="Picture Placeholder 32">
            <a:extLst>
              <a:ext uri="{FF2B5EF4-FFF2-40B4-BE49-F238E27FC236}">
                <a16:creationId xmlns:a16="http://schemas.microsoft.com/office/drawing/2014/main" id="{AD9072EA-390E-A843-AEF6-889FC90BE133}"/>
              </a:ext>
            </a:extLst>
          </p:cNvPr>
          <p:cNvPicPr>
            <a:picLocks noGrp="1" noChangeAspect="1"/>
          </p:cNvPicPr>
          <p:nvPr>
            <p:ph type="pic" sz="quarter" idx="33"/>
          </p:nvPr>
        </p:nvPicPr>
        <p:blipFill rotWithShape="1">
          <a:blip r:embed="rId4" cstate="screen">
            <a:extLst>
              <a:ext uri="{28A0092B-C50C-407E-A947-70E740481C1C}">
                <a14:useLocalDpi xmlns:a14="http://schemas.microsoft.com/office/drawing/2010/main"/>
              </a:ext>
            </a:extLst>
          </a:blip>
          <a:srcRect/>
          <a:stretch/>
        </p:blipFill>
        <p:spPr>
          <a:xfrm>
            <a:off x="903004" y="5079169"/>
            <a:ext cx="4572000" cy="2953185"/>
          </a:xfrm>
        </p:spPr>
      </p:pic>
      <p:pic>
        <p:nvPicPr>
          <p:cNvPr id="35" name="Picture 34">
            <a:extLst>
              <a:ext uri="{FF2B5EF4-FFF2-40B4-BE49-F238E27FC236}">
                <a16:creationId xmlns:a16="http://schemas.microsoft.com/office/drawing/2014/main" id="{61255E85-E36A-7B47-8780-544EF9816A5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503006" y="5079168"/>
            <a:ext cx="4572000" cy="2953186"/>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37" name="Picture 36">
            <a:extLst>
              <a:ext uri="{FF2B5EF4-FFF2-40B4-BE49-F238E27FC236}">
                <a16:creationId xmlns:a16="http://schemas.microsoft.com/office/drawing/2014/main" id="{4B1E2661-CA09-BB43-97A3-7989B6AF2C2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703005" y="5079168"/>
            <a:ext cx="4572000" cy="2953186"/>
          </a:xfrm>
          <a:prstGeom prst="rect">
            <a:avLst/>
          </a:prstGeom>
        </p:spPr>
      </p:pic>
      <p:sp>
        <p:nvSpPr>
          <p:cNvPr id="40" name="Footer Placeholder 4">
            <a:extLst>
              <a:ext uri="{FF2B5EF4-FFF2-40B4-BE49-F238E27FC236}">
                <a16:creationId xmlns:a16="http://schemas.microsoft.com/office/drawing/2014/main" id="{E4B4603F-5E9E-6B4F-8990-AE0E357FBDE4}"/>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2</a:t>
            </a:r>
          </a:p>
        </p:txBody>
      </p:sp>
      <p:sp>
        <p:nvSpPr>
          <p:cNvPr id="41" name="Slide Number Placeholder 5">
            <a:extLst>
              <a:ext uri="{FF2B5EF4-FFF2-40B4-BE49-F238E27FC236}">
                <a16:creationId xmlns:a16="http://schemas.microsoft.com/office/drawing/2014/main" id="{FDB7D034-064E-954E-AFED-D5D2D9E76C83}"/>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16</a:t>
            </a:fld>
            <a:endParaRPr lang="en-US" dirty="0">
              <a:solidFill>
                <a:srgbClr val="006937"/>
              </a:solidFill>
            </a:endParaRPr>
          </a:p>
        </p:txBody>
      </p:sp>
      <p:pic>
        <p:nvPicPr>
          <p:cNvPr id="32" name="Graphic 31">
            <a:extLst>
              <a:ext uri="{FF2B5EF4-FFF2-40B4-BE49-F238E27FC236}">
                <a16:creationId xmlns:a16="http://schemas.microsoft.com/office/drawing/2014/main" id="{E8DACABE-1B32-E648-86CC-3A13E5DCA59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3594876" y="3094913"/>
            <a:ext cx="693164" cy="891211"/>
          </a:xfrm>
          <a:prstGeom prst="rect">
            <a:avLst/>
          </a:prstGeom>
        </p:spPr>
      </p:pic>
      <p:pic>
        <p:nvPicPr>
          <p:cNvPr id="34" name="Graphic 33">
            <a:extLst>
              <a:ext uri="{FF2B5EF4-FFF2-40B4-BE49-F238E27FC236}">
                <a16:creationId xmlns:a16="http://schemas.microsoft.com/office/drawing/2014/main" id="{C5488F7F-46B4-3942-AFEA-C0FCECCA663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100152" y="3079889"/>
            <a:ext cx="920626" cy="920626"/>
          </a:xfrm>
          <a:prstGeom prst="rect">
            <a:avLst/>
          </a:prstGeom>
        </p:spPr>
      </p:pic>
      <p:pic>
        <p:nvPicPr>
          <p:cNvPr id="36" name="Graphic 35">
            <a:extLst>
              <a:ext uri="{FF2B5EF4-FFF2-40B4-BE49-F238E27FC236}">
                <a16:creationId xmlns:a16="http://schemas.microsoft.com/office/drawing/2014/main" id="{939AE0C1-C687-2945-91D8-42529832C56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354002" y="3061490"/>
            <a:ext cx="914712" cy="977796"/>
          </a:xfrm>
          <a:prstGeom prst="rect">
            <a:avLst/>
          </a:prstGeom>
        </p:spPr>
      </p:pic>
      <p:pic>
        <p:nvPicPr>
          <p:cNvPr id="38" name="Graphic 37">
            <a:extLst>
              <a:ext uri="{FF2B5EF4-FFF2-40B4-BE49-F238E27FC236}">
                <a16:creationId xmlns:a16="http://schemas.microsoft.com/office/drawing/2014/main" id="{A4F2F060-87B1-944C-B436-27D3DBC593B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721275" y="3139980"/>
            <a:ext cx="833643" cy="860535"/>
          </a:xfrm>
          <a:prstGeom prst="rect">
            <a:avLst/>
          </a:prstGeom>
        </p:spPr>
      </p:pic>
      <p:pic>
        <p:nvPicPr>
          <p:cNvPr id="39" name="Graphic 38">
            <a:extLst>
              <a:ext uri="{FF2B5EF4-FFF2-40B4-BE49-F238E27FC236}">
                <a16:creationId xmlns:a16="http://schemas.microsoft.com/office/drawing/2014/main" id="{6716CFF0-A7E7-074F-BC55-5A50026B8D4E}"/>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875519" y="3100752"/>
            <a:ext cx="871425" cy="871425"/>
          </a:xfrm>
          <a:prstGeom prst="rect">
            <a:avLst/>
          </a:prstGeom>
        </p:spPr>
      </p:pic>
      <p:pic>
        <p:nvPicPr>
          <p:cNvPr id="42" name="Graphic 41">
            <a:extLst>
              <a:ext uri="{FF2B5EF4-FFF2-40B4-BE49-F238E27FC236}">
                <a16:creationId xmlns:a16="http://schemas.microsoft.com/office/drawing/2014/main" id="{3689A997-D979-8D4D-92D9-BC6AA230004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610147" y="3086807"/>
            <a:ext cx="899317" cy="899317"/>
          </a:xfrm>
          <a:prstGeom prst="rect">
            <a:avLst/>
          </a:prstGeom>
        </p:spPr>
      </p:pic>
    </p:spTree>
    <p:extLst>
      <p:ext uri="{BB962C8B-B14F-4D97-AF65-F5344CB8AC3E}">
        <p14:creationId xmlns:p14="http://schemas.microsoft.com/office/powerpoint/2010/main" val="1114312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F74192-6D20-2947-95AD-7D3631F9C624}"/>
              </a:ext>
            </a:extLst>
          </p:cNvPr>
          <p:cNvSpPr>
            <a:spLocks noGrp="1"/>
          </p:cNvSpPr>
          <p:nvPr>
            <p:ph sz="quarter" idx="29"/>
          </p:nvPr>
        </p:nvSpPr>
        <p:spPr>
          <a:xfrm rot="5400000">
            <a:off x="2863006" y="-2855858"/>
            <a:ext cx="4174431" cy="9886156"/>
          </a:xfrm>
        </p:spPr>
        <p:txBody>
          <a:bodyPr/>
          <a:lstStyle/>
          <a:p>
            <a:r>
              <a:rPr lang="en-US" dirty="0"/>
              <a:t> </a:t>
            </a:r>
          </a:p>
        </p:txBody>
      </p:sp>
      <p:sp>
        <p:nvSpPr>
          <p:cNvPr id="3" name="Text Placeholder 2">
            <a:extLst>
              <a:ext uri="{FF2B5EF4-FFF2-40B4-BE49-F238E27FC236}">
                <a16:creationId xmlns:a16="http://schemas.microsoft.com/office/drawing/2014/main" id="{6D736EB3-ED5D-2B4D-BEBC-774645AE21D5}"/>
              </a:ext>
            </a:extLst>
          </p:cNvPr>
          <p:cNvSpPr>
            <a:spLocks noGrp="1"/>
          </p:cNvSpPr>
          <p:nvPr>
            <p:ph type="body" sz="quarter" idx="30"/>
          </p:nvPr>
        </p:nvSpPr>
        <p:spPr>
          <a:xfrm>
            <a:off x="541337" y="642938"/>
            <a:ext cx="8407791" cy="1500187"/>
          </a:xfrm>
        </p:spPr>
        <p:txBody>
          <a:bodyPr>
            <a:noAutofit/>
          </a:bodyPr>
          <a:lstStyle/>
          <a:p>
            <a:r>
              <a:rPr lang="en-GB" dirty="0"/>
              <a:t>What did our survey tell us?</a:t>
            </a:r>
          </a:p>
          <a:p>
            <a:pPr lvl="1">
              <a:lnSpc>
                <a:spcPct val="100000"/>
              </a:lnSpc>
            </a:pPr>
            <a:r>
              <a:rPr lang="en-GB" b="0" dirty="0"/>
              <a:t>Summarise the main findings of your survey. This will vary depending on the focus of your campaign and what questions you decided to include in your survey.</a:t>
            </a:r>
          </a:p>
        </p:txBody>
      </p:sp>
      <p:sp>
        <p:nvSpPr>
          <p:cNvPr id="6" name="Footer Placeholder 4">
            <a:extLst>
              <a:ext uri="{FF2B5EF4-FFF2-40B4-BE49-F238E27FC236}">
                <a16:creationId xmlns:a16="http://schemas.microsoft.com/office/drawing/2014/main" id="{27EC883C-9143-1F40-A276-C52C907A59BE}"/>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2</a:t>
            </a:r>
          </a:p>
        </p:txBody>
      </p:sp>
      <p:sp>
        <p:nvSpPr>
          <p:cNvPr id="7" name="Slide Number Placeholder 5">
            <a:extLst>
              <a:ext uri="{FF2B5EF4-FFF2-40B4-BE49-F238E27FC236}">
                <a16:creationId xmlns:a16="http://schemas.microsoft.com/office/drawing/2014/main" id="{F5A36863-5E91-464B-BE49-A12EA6337A87}"/>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17</a:t>
            </a:fld>
            <a:endParaRPr lang="en-US" dirty="0"/>
          </a:p>
        </p:txBody>
      </p:sp>
      <p:sp>
        <p:nvSpPr>
          <p:cNvPr id="9" name="Content Placeholder 3">
            <a:extLst>
              <a:ext uri="{FF2B5EF4-FFF2-40B4-BE49-F238E27FC236}">
                <a16:creationId xmlns:a16="http://schemas.microsoft.com/office/drawing/2014/main" id="{344AC437-CCEE-1C41-918B-AED92E22E332}"/>
              </a:ext>
            </a:extLst>
          </p:cNvPr>
          <p:cNvSpPr txBox="1">
            <a:spLocks/>
          </p:cNvSpPr>
          <p:nvPr/>
        </p:nvSpPr>
        <p:spPr>
          <a:xfrm>
            <a:off x="1285875" y="3538330"/>
            <a:ext cx="11336821" cy="3975653"/>
          </a:xfrm>
          <a:prstGeom prst="roundRect">
            <a:avLst>
              <a:gd name="adj" fmla="val 3958"/>
            </a:avLst>
          </a:prstGeom>
          <a:solidFill>
            <a:srgbClr val="0065A1"/>
          </a:solidFill>
        </p:spPr>
        <p:txBody>
          <a:bodyPr lIns="360000" tIns="360000" rIns="360000" bIns="360000" anchor="ctr">
            <a:no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457200" lvl="0" indent="-342900">
              <a:lnSpc>
                <a:spcPct val="100000"/>
              </a:lnSpc>
              <a:spcBef>
                <a:spcPts val="0"/>
              </a:spcBef>
              <a:buSzPts val="1800"/>
              <a:buFont typeface="Arial" panose="020B0604020202020204" pitchFamily="34" charset="0"/>
              <a:buChar char="•"/>
            </a:pPr>
            <a:r>
              <a:rPr lang="en-GB" sz="2400" b="0" dirty="0">
                <a:solidFill>
                  <a:schemeClr val="bg1"/>
                </a:solidFill>
              </a:rPr>
              <a:t>What are the most common items that people use?</a:t>
            </a:r>
          </a:p>
          <a:p>
            <a:pPr marL="457200" lvl="0" indent="-342900">
              <a:lnSpc>
                <a:spcPct val="100000"/>
              </a:lnSpc>
              <a:spcBef>
                <a:spcPts val="0"/>
              </a:spcBef>
              <a:buSzPts val="1800"/>
              <a:buFont typeface="Arial" panose="020B0604020202020204" pitchFamily="34" charset="0"/>
              <a:buChar char="•"/>
            </a:pPr>
            <a:r>
              <a:rPr lang="en-GB" sz="2400" b="0" dirty="0">
                <a:solidFill>
                  <a:schemeClr val="bg1"/>
                </a:solidFill>
              </a:rPr>
              <a:t>What materials are they made of?</a:t>
            </a:r>
          </a:p>
          <a:p>
            <a:pPr marL="457200" lvl="0" indent="-342900">
              <a:lnSpc>
                <a:spcPct val="100000"/>
              </a:lnSpc>
              <a:spcBef>
                <a:spcPts val="0"/>
              </a:spcBef>
              <a:buSzPts val="1800"/>
              <a:buFont typeface="Arial" panose="020B0604020202020204" pitchFamily="34" charset="0"/>
              <a:buChar char="•"/>
            </a:pPr>
            <a:r>
              <a:rPr lang="en-GB" sz="2400" b="0" dirty="0">
                <a:solidFill>
                  <a:schemeClr val="bg1"/>
                </a:solidFill>
              </a:rPr>
              <a:t>What are we best at recycling and could we do this even better?</a:t>
            </a:r>
          </a:p>
          <a:p>
            <a:pPr marL="457200" lvl="0" indent="-342900">
              <a:lnSpc>
                <a:spcPct val="100000"/>
              </a:lnSpc>
              <a:spcBef>
                <a:spcPts val="0"/>
              </a:spcBef>
              <a:buSzPts val="1800"/>
              <a:buFont typeface="Arial" panose="020B0604020202020204" pitchFamily="34" charset="0"/>
              <a:buChar char="•"/>
            </a:pPr>
            <a:r>
              <a:rPr lang="en-GB" sz="2400" b="0" dirty="0">
                <a:solidFill>
                  <a:schemeClr val="bg1"/>
                </a:solidFill>
              </a:rPr>
              <a:t>What reasons help or prevent people from recycling?</a:t>
            </a:r>
          </a:p>
          <a:p>
            <a:pPr marL="457200" lvl="0" indent="-342900">
              <a:lnSpc>
                <a:spcPct val="100000"/>
              </a:lnSpc>
              <a:spcBef>
                <a:spcPts val="0"/>
              </a:spcBef>
              <a:buSzPts val="1800"/>
              <a:buFont typeface="Arial" panose="020B0604020202020204" pitchFamily="34" charset="0"/>
              <a:buChar char="•"/>
            </a:pPr>
            <a:r>
              <a:rPr lang="en-GB" sz="2400" b="0" dirty="0">
                <a:solidFill>
                  <a:schemeClr val="bg1"/>
                </a:solidFill>
              </a:rPr>
              <a:t>What actions could we take to reduce the amount of waste we create?</a:t>
            </a:r>
          </a:p>
          <a:p>
            <a:pPr marL="457200" lvl="0" indent="-342900">
              <a:lnSpc>
                <a:spcPct val="100000"/>
              </a:lnSpc>
              <a:spcBef>
                <a:spcPts val="0"/>
              </a:spcBef>
              <a:buSzPts val="1800"/>
              <a:buFont typeface="Arial" panose="020B0604020202020204" pitchFamily="34" charset="0"/>
              <a:buChar char="•"/>
            </a:pPr>
            <a:r>
              <a:rPr lang="en-GB" sz="2400" b="0" dirty="0">
                <a:solidFill>
                  <a:schemeClr val="bg1"/>
                </a:solidFill>
              </a:rPr>
              <a:t>How could we help people to reduce and reuse?</a:t>
            </a:r>
          </a:p>
        </p:txBody>
      </p:sp>
    </p:spTree>
    <p:extLst>
      <p:ext uri="{BB962C8B-B14F-4D97-AF65-F5344CB8AC3E}">
        <p14:creationId xmlns:p14="http://schemas.microsoft.com/office/powerpoint/2010/main" val="683198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F74192-6D20-2947-95AD-7D3631F9C624}"/>
              </a:ext>
            </a:extLst>
          </p:cNvPr>
          <p:cNvSpPr>
            <a:spLocks noGrp="1"/>
          </p:cNvSpPr>
          <p:nvPr>
            <p:ph sz="quarter" idx="29"/>
          </p:nvPr>
        </p:nvSpPr>
        <p:spPr>
          <a:xfrm rot="5400000">
            <a:off x="2566766" y="-2559615"/>
            <a:ext cx="3001614" cy="8120858"/>
          </a:xfrm>
          <a:prstGeom prst="round1Rect">
            <a:avLst>
              <a:gd name="adj" fmla="val 13010"/>
            </a:avLst>
          </a:prstGeom>
        </p:spPr>
        <p:txBody>
          <a:bodyPr/>
          <a:lstStyle/>
          <a:p>
            <a:r>
              <a:rPr lang="en-US" dirty="0"/>
              <a:t> </a:t>
            </a:r>
          </a:p>
        </p:txBody>
      </p:sp>
      <p:sp>
        <p:nvSpPr>
          <p:cNvPr id="3" name="Text Placeholder 2">
            <a:extLst>
              <a:ext uri="{FF2B5EF4-FFF2-40B4-BE49-F238E27FC236}">
                <a16:creationId xmlns:a16="http://schemas.microsoft.com/office/drawing/2014/main" id="{6D736EB3-ED5D-2B4D-BEBC-774645AE21D5}"/>
              </a:ext>
            </a:extLst>
          </p:cNvPr>
          <p:cNvSpPr>
            <a:spLocks noGrp="1"/>
          </p:cNvSpPr>
          <p:nvPr>
            <p:ph type="body" sz="quarter" idx="30"/>
          </p:nvPr>
        </p:nvSpPr>
        <p:spPr>
          <a:xfrm>
            <a:off x="541337" y="642938"/>
            <a:ext cx="6296785" cy="1500187"/>
          </a:xfrm>
        </p:spPr>
        <p:txBody>
          <a:bodyPr>
            <a:noAutofit/>
          </a:bodyPr>
          <a:lstStyle/>
          <a:p>
            <a:r>
              <a:rPr lang="en-GB" dirty="0"/>
              <a:t>What new actions will we take?</a:t>
            </a:r>
          </a:p>
        </p:txBody>
      </p:sp>
      <p:sp>
        <p:nvSpPr>
          <p:cNvPr id="6" name="Footer Placeholder 4">
            <a:extLst>
              <a:ext uri="{FF2B5EF4-FFF2-40B4-BE49-F238E27FC236}">
                <a16:creationId xmlns:a16="http://schemas.microsoft.com/office/drawing/2014/main" id="{27EC883C-9143-1F40-A276-C52C907A59BE}"/>
              </a:ext>
            </a:extLst>
          </p:cNvPr>
          <p:cNvSpPr>
            <a:spLocks noGrp="1"/>
          </p:cNvSpPr>
          <p:nvPr>
            <p:ph type="ftr" sz="quarter" idx="11"/>
          </p:nvPr>
        </p:nvSpPr>
        <p:spPr>
          <a:xfrm>
            <a:off x="10302129" y="450976"/>
            <a:ext cx="5486936" cy="486833"/>
          </a:xfrm>
        </p:spPr>
        <p:txBody>
          <a:bodyPr/>
          <a:lstStyle>
            <a:lvl1pPr algn="r">
              <a:defRPr>
                <a:solidFill>
                  <a:schemeClr val="bg1"/>
                </a:solidFill>
              </a:defRPr>
            </a:lvl1pPr>
          </a:lstStyle>
          <a:p>
            <a:r>
              <a:rPr lang="en-US" dirty="0">
                <a:solidFill>
                  <a:srgbClr val="006937"/>
                </a:solidFill>
              </a:rPr>
              <a:t>R-Generation | KS2 Workshop 2</a:t>
            </a:r>
          </a:p>
        </p:txBody>
      </p:sp>
      <p:sp>
        <p:nvSpPr>
          <p:cNvPr id="7" name="Slide Number Placeholder 5">
            <a:extLst>
              <a:ext uri="{FF2B5EF4-FFF2-40B4-BE49-F238E27FC236}">
                <a16:creationId xmlns:a16="http://schemas.microsoft.com/office/drawing/2014/main" id="{F5A36863-5E91-464B-BE49-A12EA6337A87}"/>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18</a:t>
            </a:fld>
            <a:endParaRPr lang="en-US" dirty="0"/>
          </a:p>
        </p:txBody>
      </p:sp>
      <p:pic>
        <p:nvPicPr>
          <p:cNvPr id="5" name="Picture 4" descr="Table&#10;&#10;Description automatically generated">
            <a:extLst>
              <a:ext uri="{FF2B5EF4-FFF2-40B4-BE49-F238E27FC236}">
                <a16:creationId xmlns:a16="http://schemas.microsoft.com/office/drawing/2014/main" id="{BCC7939A-DA95-594B-8C0C-ADB14E3EA3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06507" y="1644707"/>
            <a:ext cx="9773586" cy="6805152"/>
          </a:xfrm>
          <a:prstGeom prst="rect">
            <a:avLst/>
          </a:prstGeom>
          <a:effectLst>
            <a:outerShdw blurRad="50800" dist="38100" dir="2700000" algn="tl" rotWithShape="0">
              <a:prstClr val="black">
                <a:alpha val="17817"/>
              </a:prstClr>
            </a:outerShdw>
          </a:effectLst>
        </p:spPr>
      </p:pic>
    </p:spTree>
    <p:extLst>
      <p:ext uri="{BB962C8B-B14F-4D97-AF65-F5344CB8AC3E}">
        <p14:creationId xmlns:p14="http://schemas.microsoft.com/office/powerpoint/2010/main" val="4033765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E422273E-D77A-8E48-B0F6-0B53A65777A9}"/>
              </a:ext>
            </a:extLst>
          </p:cNvPr>
          <p:cNvSpPr txBox="1">
            <a:spLocks/>
          </p:cNvSpPr>
          <p:nvPr/>
        </p:nvSpPr>
        <p:spPr>
          <a:xfrm rot="5400000">
            <a:off x="2626796" y="-2619648"/>
            <a:ext cx="2882347" cy="8121652"/>
          </a:xfrm>
          <a:prstGeom prst="round1Rect">
            <a:avLst>
              <a:gd name="adj" fmla="val 11099"/>
            </a:avLst>
          </a:prstGeom>
          <a:solidFill>
            <a:srgbClr val="61A60E"/>
          </a:solidFill>
        </p:spPr>
        <p:txBody>
          <a:bodyPr vert="horz" lIns="91440" tIns="45720" rIns="91440" bIns="45720" rtlCol="0" anchor="t">
            <a:norm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48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chemeClr val="bg1"/>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chemeClr val="bg1"/>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chemeClr val="bg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dirty="0"/>
              <a:t> </a:t>
            </a:r>
          </a:p>
        </p:txBody>
      </p:sp>
      <p:sp>
        <p:nvSpPr>
          <p:cNvPr id="3" name="Text Placeholder 2">
            <a:extLst>
              <a:ext uri="{FF2B5EF4-FFF2-40B4-BE49-F238E27FC236}">
                <a16:creationId xmlns:a16="http://schemas.microsoft.com/office/drawing/2014/main" id="{9A9A8F9E-F8B8-324A-9497-86BE848E0D74}"/>
              </a:ext>
            </a:extLst>
          </p:cNvPr>
          <p:cNvSpPr>
            <a:spLocks noGrp="1"/>
          </p:cNvSpPr>
          <p:nvPr>
            <p:ph type="body" sz="quarter" idx="30"/>
          </p:nvPr>
        </p:nvSpPr>
        <p:spPr>
          <a:xfrm>
            <a:off x="541337" y="642938"/>
            <a:ext cx="7012402" cy="1957387"/>
          </a:xfrm>
        </p:spPr>
        <p:txBody>
          <a:bodyPr>
            <a:noAutofit/>
          </a:bodyPr>
          <a:lstStyle/>
          <a:p>
            <a:r>
              <a:rPr lang="en-GB" dirty="0"/>
              <a:t>Here are some ideas!</a:t>
            </a:r>
          </a:p>
        </p:txBody>
      </p:sp>
      <p:sp>
        <p:nvSpPr>
          <p:cNvPr id="10" name="Content Placeholder 3">
            <a:extLst>
              <a:ext uri="{FF2B5EF4-FFF2-40B4-BE49-F238E27FC236}">
                <a16:creationId xmlns:a16="http://schemas.microsoft.com/office/drawing/2014/main" id="{E4D89D56-E47A-AB4B-A5DC-D52843D4C6AD}"/>
              </a:ext>
            </a:extLst>
          </p:cNvPr>
          <p:cNvSpPr txBox="1">
            <a:spLocks/>
          </p:cNvSpPr>
          <p:nvPr/>
        </p:nvSpPr>
        <p:spPr>
          <a:xfrm>
            <a:off x="3010848" y="1967947"/>
            <a:ext cx="10235891" cy="6005773"/>
          </a:xfrm>
          <a:prstGeom prst="roundRect">
            <a:avLst>
              <a:gd name="adj" fmla="val 3864"/>
            </a:avLst>
          </a:prstGeom>
          <a:solidFill>
            <a:srgbClr val="0065A1"/>
          </a:solidFill>
        </p:spPr>
        <p:txBody>
          <a:bodyPr vert="horz" lIns="360000" tIns="360000" rIns="360000" bIns="360000" rtlCol="0" anchor="ctr">
            <a:no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chemeClr val="bg1"/>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chemeClr val="bg1"/>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chemeClr val="bg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457200" lvl="0" indent="-330200">
              <a:lnSpc>
                <a:spcPct val="100000"/>
              </a:lnSpc>
              <a:spcBef>
                <a:spcPts val="0"/>
              </a:spcBef>
              <a:buSzPts val="1600"/>
              <a:buChar char="●"/>
            </a:pPr>
            <a:r>
              <a:rPr lang="en-GB" b="0" dirty="0"/>
              <a:t>Hold a ‘no wrappers’ challenge and see which class can create the least food wrapping waste in a week.</a:t>
            </a:r>
          </a:p>
          <a:p>
            <a:pPr marL="457200" lvl="0" indent="-330200">
              <a:lnSpc>
                <a:spcPct val="100000"/>
              </a:lnSpc>
              <a:spcBef>
                <a:spcPts val="0"/>
              </a:spcBef>
              <a:buSzPts val="1600"/>
              <a:buChar char="●"/>
            </a:pPr>
            <a:r>
              <a:rPr lang="en-GB" b="0" dirty="0"/>
              <a:t>Use a reusable water bottle. Draw posters that promote reusable water bottles and tell people where they can refill them.</a:t>
            </a:r>
          </a:p>
          <a:p>
            <a:pPr marL="457200" lvl="0" indent="-330200">
              <a:lnSpc>
                <a:spcPct val="100000"/>
              </a:lnSpc>
              <a:spcBef>
                <a:spcPts val="0"/>
              </a:spcBef>
              <a:buSzPts val="1600"/>
              <a:buChar char="●"/>
            </a:pPr>
            <a:r>
              <a:rPr lang="en-GB" b="0" dirty="0"/>
              <a:t>Share progress and action plans in a regular assembly ‘slot’ and include in your newsletter and school website.</a:t>
            </a:r>
          </a:p>
          <a:p>
            <a:pPr marL="457200" lvl="0" indent="-330200">
              <a:lnSpc>
                <a:spcPct val="100000"/>
              </a:lnSpc>
              <a:spcBef>
                <a:spcPts val="0"/>
              </a:spcBef>
              <a:buSzPts val="1600"/>
              <a:buChar char="●"/>
            </a:pPr>
            <a:r>
              <a:rPr lang="en-GB" b="0" dirty="0"/>
              <a:t>R-Generation Ambassadors can provide tips and ideas for their classroom.</a:t>
            </a:r>
          </a:p>
        </p:txBody>
      </p:sp>
      <p:sp>
        <p:nvSpPr>
          <p:cNvPr id="12" name="Footer Placeholder 4">
            <a:extLst>
              <a:ext uri="{FF2B5EF4-FFF2-40B4-BE49-F238E27FC236}">
                <a16:creationId xmlns:a16="http://schemas.microsoft.com/office/drawing/2014/main" id="{7FB7CA9A-2F8B-E343-BE44-069065938964}"/>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2</a:t>
            </a:r>
          </a:p>
        </p:txBody>
      </p:sp>
      <p:sp>
        <p:nvSpPr>
          <p:cNvPr id="13" name="Slide Number Placeholder 5">
            <a:extLst>
              <a:ext uri="{FF2B5EF4-FFF2-40B4-BE49-F238E27FC236}">
                <a16:creationId xmlns:a16="http://schemas.microsoft.com/office/drawing/2014/main" id="{4A318E58-1B7A-ED45-8613-203E9D12C7E8}"/>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19</a:t>
            </a:fld>
            <a:endParaRPr lang="en-US" dirty="0">
              <a:solidFill>
                <a:srgbClr val="006937"/>
              </a:solidFill>
            </a:endParaRPr>
          </a:p>
        </p:txBody>
      </p:sp>
    </p:spTree>
    <p:extLst>
      <p:ext uri="{BB962C8B-B14F-4D97-AF65-F5344CB8AC3E}">
        <p14:creationId xmlns:p14="http://schemas.microsoft.com/office/powerpoint/2010/main" val="494620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r>
              <a:rPr lang="en-NZ" dirty="0"/>
              <a:t>About this activity</a:t>
            </a:r>
            <a:endParaRPr lang="en-US" dirty="0"/>
          </a:p>
        </p:txBody>
      </p:sp>
      <p:sp>
        <p:nvSpPr>
          <p:cNvPr id="3" name="Content Placeholder 2">
            <a:extLst>
              <a:ext uri="{FF2B5EF4-FFF2-40B4-BE49-F238E27FC236}">
                <a16:creationId xmlns:a16="http://schemas.microsoft.com/office/drawing/2014/main" id="{05A9CC8A-6635-5B40-98B6-50D52F762423}"/>
              </a:ext>
            </a:extLst>
          </p:cNvPr>
          <p:cNvSpPr>
            <a:spLocks noGrp="1"/>
          </p:cNvSpPr>
          <p:nvPr>
            <p:ph idx="1"/>
          </p:nvPr>
        </p:nvSpPr>
        <p:spPr>
          <a:xfrm>
            <a:off x="1131911" y="2823820"/>
            <a:ext cx="5326946" cy="4814109"/>
          </a:xfrm>
        </p:spPr>
        <p:txBody>
          <a:bodyPr>
            <a:noAutofit/>
          </a:bodyPr>
          <a:lstStyle/>
          <a:p>
            <a:pPr lvl="1">
              <a:lnSpc>
                <a:spcPct val="100000"/>
              </a:lnSpc>
              <a:spcAft>
                <a:spcPts val="0"/>
              </a:spcAft>
            </a:pPr>
            <a:r>
              <a:rPr lang="en-NZ" sz="2000" b="1" dirty="0">
                <a:solidFill>
                  <a:srgbClr val="61A60E"/>
                </a:solidFill>
              </a:rPr>
              <a:t>Overview</a:t>
            </a:r>
          </a:p>
          <a:p>
            <a:pPr lvl="4">
              <a:lnSpc>
                <a:spcPct val="100000"/>
              </a:lnSpc>
            </a:pPr>
            <a:r>
              <a:rPr lang="en-NZ" sz="1600" dirty="0">
                <a:solidFill>
                  <a:schemeClr val="tx1"/>
                </a:solidFill>
              </a:rPr>
              <a:t>This workshop helps to set up an R-Generation Ambassadors group who will lead the campaign by carrying out a survey, developing an action plan and being active citizens who inspire positive change.</a:t>
            </a:r>
          </a:p>
          <a:p>
            <a:pPr lvl="1">
              <a:lnSpc>
                <a:spcPct val="100000"/>
              </a:lnSpc>
              <a:spcAft>
                <a:spcPts val="0"/>
              </a:spcAft>
            </a:pPr>
            <a:r>
              <a:rPr lang="en-NZ" sz="2000" b="1" dirty="0">
                <a:solidFill>
                  <a:srgbClr val="61A60E"/>
                </a:solidFill>
              </a:rPr>
              <a:t>Time</a:t>
            </a:r>
          </a:p>
          <a:p>
            <a:pPr lvl="4">
              <a:lnSpc>
                <a:spcPct val="100000"/>
              </a:lnSpc>
            </a:pPr>
            <a:r>
              <a:rPr lang="en-NZ" sz="1600" dirty="0">
                <a:solidFill>
                  <a:schemeClr val="tx1"/>
                </a:solidFill>
              </a:rPr>
              <a:t>About 60 mins</a:t>
            </a:r>
          </a:p>
          <a:p>
            <a:pPr lvl="1">
              <a:lnSpc>
                <a:spcPct val="100000"/>
              </a:lnSpc>
              <a:spcAft>
                <a:spcPts val="0"/>
              </a:spcAft>
            </a:pPr>
            <a:r>
              <a:rPr lang="en-NZ" sz="2000" b="1" dirty="0">
                <a:solidFill>
                  <a:srgbClr val="61A60E"/>
                </a:solidFill>
              </a:rPr>
              <a:t>When to deliver</a:t>
            </a:r>
          </a:p>
          <a:p>
            <a:pPr lvl="4">
              <a:lnSpc>
                <a:spcPct val="100000"/>
              </a:lnSpc>
            </a:pPr>
            <a:r>
              <a:rPr lang="en-NZ" sz="1600" dirty="0">
                <a:solidFill>
                  <a:schemeClr val="tx1"/>
                </a:solidFill>
              </a:rPr>
              <a:t>To pupils who wish to become R-Generation Ambassadors, in a lesson, break time, after school or club session.</a:t>
            </a:r>
          </a:p>
          <a:p>
            <a:pPr lvl="1">
              <a:lnSpc>
                <a:spcPct val="100000"/>
              </a:lnSpc>
              <a:spcAft>
                <a:spcPts val="0"/>
              </a:spcAft>
            </a:pPr>
            <a:r>
              <a:rPr lang="en-NZ" sz="2000" dirty="0"/>
              <a:t>What you’ll need</a:t>
            </a:r>
          </a:p>
          <a:p>
            <a:pPr marL="342900" lvl="4" indent="-342900">
              <a:lnSpc>
                <a:spcPct val="100000"/>
              </a:lnSpc>
              <a:spcAft>
                <a:spcPts val="0"/>
              </a:spcAft>
              <a:buFont typeface="Arial" panose="020B0604020202020204" pitchFamily="34" charset="0"/>
              <a:buChar char="•"/>
            </a:pPr>
            <a:r>
              <a:rPr lang="en-NZ" sz="1600" dirty="0">
                <a:solidFill>
                  <a:schemeClr val="tx1"/>
                </a:solidFill>
              </a:rPr>
              <a:t>PPT slides</a:t>
            </a:r>
          </a:p>
          <a:p>
            <a:pPr marL="342900" lvl="4" indent="-342900">
              <a:lnSpc>
                <a:spcPct val="100000"/>
              </a:lnSpc>
              <a:spcBef>
                <a:spcPts val="0"/>
              </a:spcBef>
              <a:spcAft>
                <a:spcPts val="0"/>
              </a:spcAft>
              <a:buFont typeface="Arial" panose="020B0604020202020204" pitchFamily="34" charset="0"/>
              <a:buChar char="•"/>
            </a:pPr>
            <a:r>
              <a:rPr lang="en-NZ" sz="1600" dirty="0">
                <a:solidFill>
                  <a:schemeClr val="tx1"/>
                </a:solidFill>
              </a:rPr>
              <a:t>Action plan template</a:t>
            </a:r>
          </a:p>
          <a:p>
            <a:pPr marL="342900" lvl="4" indent="-342900">
              <a:lnSpc>
                <a:spcPct val="100000"/>
              </a:lnSpc>
              <a:spcBef>
                <a:spcPts val="0"/>
              </a:spcBef>
              <a:buFont typeface="Arial" panose="020B0604020202020204" pitchFamily="34" charset="0"/>
              <a:buChar char="•"/>
            </a:pPr>
            <a:r>
              <a:rPr lang="en-NZ" sz="1600" dirty="0">
                <a:solidFill>
                  <a:schemeClr val="tx1"/>
                </a:solidFill>
              </a:rPr>
              <a:t>Survey template</a:t>
            </a:r>
            <a:endParaRPr lang="en-NZ" sz="1600" dirty="0"/>
          </a:p>
        </p:txBody>
      </p:sp>
      <p:sp>
        <p:nvSpPr>
          <p:cNvPr id="4" name="Content Placeholder 3">
            <a:extLst>
              <a:ext uri="{FF2B5EF4-FFF2-40B4-BE49-F238E27FC236}">
                <a16:creationId xmlns:a16="http://schemas.microsoft.com/office/drawing/2014/main" id="{D448E1F1-7544-FF40-9865-1FCF109FD3D3}"/>
              </a:ext>
            </a:extLst>
          </p:cNvPr>
          <p:cNvSpPr>
            <a:spLocks noGrp="1"/>
          </p:cNvSpPr>
          <p:nvPr>
            <p:ph idx="13"/>
          </p:nvPr>
        </p:nvSpPr>
        <p:spPr>
          <a:xfrm>
            <a:off x="6511018" y="2846383"/>
            <a:ext cx="5661778" cy="4814109"/>
          </a:xfrm>
        </p:spPr>
        <p:txBody>
          <a:bodyPr>
            <a:noAutofit/>
          </a:bodyPr>
          <a:lstStyle/>
          <a:p>
            <a:pPr lvl="1">
              <a:lnSpc>
                <a:spcPct val="100000"/>
              </a:lnSpc>
              <a:spcAft>
                <a:spcPts val="0"/>
              </a:spcAft>
            </a:pPr>
            <a:r>
              <a:rPr lang="en-NZ" sz="2000" dirty="0"/>
              <a:t>Preparation</a:t>
            </a:r>
          </a:p>
          <a:p>
            <a:pPr marL="342900" lvl="4" indent="-342900">
              <a:lnSpc>
                <a:spcPct val="100000"/>
              </a:lnSpc>
              <a:spcAft>
                <a:spcPts val="0"/>
              </a:spcAft>
              <a:buFont typeface="Arial" panose="020B0604020202020204" pitchFamily="34" charset="0"/>
              <a:buChar char="•"/>
            </a:pPr>
            <a:r>
              <a:rPr lang="en-NZ" sz="1600" dirty="0">
                <a:solidFill>
                  <a:schemeClr val="tx1"/>
                </a:solidFill>
              </a:rPr>
              <a:t>Review the slides and templates. Amend the templates in advance, if you prefer. You may wish to use a different format for your survey such as Google Forms or Survey Monkey.</a:t>
            </a:r>
          </a:p>
          <a:p>
            <a:pPr marL="342900" lvl="4" indent="-342900">
              <a:lnSpc>
                <a:spcPct val="100000"/>
              </a:lnSpc>
              <a:spcBef>
                <a:spcPts val="600"/>
              </a:spcBef>
              <a:spcAft>
                <a:spcPts val="0"/>
              </a:spcAft>
              <a:buFont typeface="Arial" panose="020B0604020202020204" pitchFamily="34" charset="0"/>
              <a:buChar char="•"/>
            </a:pPr>
            <a:r>
              <a:rPr lang="en-NZ" sz="1600" dirty="0">
                <a:solidFill>
                  <a:schemeClr val="tx1"/>
                </a:solidFill>
              </a:rPr>
              <a:t>Plan how pupils will access the survey and action plan templates, this could be as shared online documents. </a:t>
            </a:r>
          </a:p>
          <a:p>
            <a:pPr marL="342900" lvl="4" indent="-342900">
              <a:lnSpc>
                <a:spcPct val="100000"/>
              </a:lnSpc>
              <a:spcBef>
                <a:spcPts val="600"/>
              </a:spcBef>
              <a:buFont typeface="Arial" panose="020B0604020202020204" pitchFamily="34" charset="0"/>
              <a:buChar char="•"/>
            </a:pPr>
            <a:r>
              <a:rPr lang="en-NZ" sz="1600" dirty="0">
                <a:solidFill>
                  <a:schemeClr val="tx1"/>
                </a:solidFill>
              </a:rPr>
              <a:t>Decide on the scope of your survey and whether you will include your school, homes or community.</a:t>
            </a:r>
          </a:p>
          <a:p>
            <a:pPr lvl="1">
              <a:lnSpc>
                <a:spcPct val="100000"/>
              </a:lnSpc>
              <a:spcAft>
                <a:spcPts val="0"/>
              </a:spcAft>
            </a:pPr>
            <a:r>
              <a:rPr lang="en-NZ" sz="2000" dirty="0"/>
              <a:t>More information</a:t>
            </a:r>
          </a:p>
          <a:p>
            <a:pPr lvl="4">
              <a:lnSpc>
                <a:spcPct val="100000"/>
              </a:lnSpc>
              <a:spcAft>
                <a:spcPts val="0"/>
              </a:spcAft>
            </a:pPr>
            <a:r>
              <a:rPr lang="en-NZ" sz="1600" dirty="0">
                <a:solidFill>
                  <a:schemeClr val="tx1"/>
                </a:solidFill>
              </a:rPr>
              <a:t>The R-Generation Teacher Guide provides curriculum links, delivery models and helpful tips and ideas for pupil and adult involvement. </a:t>
            </a:r>
          </a:p>
          <a:p>
            <a:pPr lvl="4">
              <a:lnSpc>
                <a:spcPct val="100000"/>
              </a:lnSpc>
            </a:pPr>
            <a:r>
              <a:rPr lang="en-NZ" sz="1600" dirty="0">
                <a:solidFill>
                  <a:schemeClr val="tx1"/>
                </a:solidFill>
              </a:rPr>
              <a:t>R-Generation is brought to you by Nestlé Waters, in collaboration with RECOUP, a recycling charity, EVERFI, an education company, and a panel of practising teachers. Nestlé Waters is part of the European Plastics Pact to help make 100% of its packaging recyclable or reusable, and reduce its use of virgin plastics by one third by 2025. We have also committed to reaching net zero by 2050.</a:t>
            </a:r>
          </a:p>
        </p:txBody>
      </p:sp>
      <p:sp>
        <p:nvSpPr>
          <p:cNvPr id="5" name="Footer Placeholder 4">
            <a:extLst>
              <a:ext uri="{FF2B5EF4-FFF2-40B4-BE49-F238E27FC236}">
                <a16:creationId xmlns:a16="http://schemas.microsoft.com/office/drawing/2014/main" id="{1E81FAEF-C67E-2F48-9AE2-6D8E27B056F5}"/>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1</a:t>
            </a:r>
          </a:p>
        </p:txBody>
      </p:sp>
      <p:sp>
        <p:nvSpPr>
          <p:cNvPr id="6" name="Slide Number Placeholder 5">
            <a:extLst>
              <a:ext uri="{FF2B5EF4-FFF2-40B4-BE49-F238E27FC236}">
                <a16:creationId xmlns:a16="http://schemas.microsoft.com/office/drawing/2014/main" id="{4E73BC42-3CAA-A440-8C3F-9AF0F24C6ACC}"/>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2</a:t>
            </a:fld>
            <a:endParaRPr lang="en-US" dirty="0"/>
          </a:p>
        </p:txBody>
      </p:sp>
    </p:spTree>
    <p:extLst>
      <p:ext uri="{BB962C8B-B14F-4D97-AF65-F5344CB8AC3E}">
        <p14:creationId xmlns:p14="http://schemas.microsoft.com/office/powerpoint/2010/main" val="32075004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F06EB2D-B7AD-9743-995B-34EECB4F81BE}"/>
              </a:ext>
            </a:extLst>
          </p:cNvPr>
          <p:cNvSpPr>
            <a:spLocks noGrp="1"/>
          </p:cNvSpPr>
          <p:nvPr>
            <p:ph type="body" sz="quarter" idx="13"/>
          </p:nvPr>
        </p:nvSpPr>
        <p:spPr/>
        <p:txBody>
          <a:bodyPr/>
          <a:lstStyle/>
          <a:p>
            <a:r>
              <a:rPr lang="en-NZ" dirty="0"/>
              <a:t>KS2 Workshop 3</a:t>
            </a:r>
            <a:br>
              <a:rPr lang="en-NZ" dirty="0"/>
            </a:br>
            <a:r>
              <a:rPr lang="en-GB" dirty="0"/>
              <a:t>Recycle and reuse</a:t>
            </a:r>
          </a:p>
          <a:p>
            <a:endParaRPr lang="en-GB" dirty="0"/>
          </a:p>
          <a:p>
            <a:endParaRPr lang="en-GB" dirty="0"/>
          </a:p>
          <a:p>
            <a:endParaRPr lang="en-NZ" dirty="0"/>
          </a:p>
        </p:txBody>
      </p:sp>
    </p:spTree>
    <p:extLst>
      <p:ext uri="{BB962C8B-B14F-4D97-AF65-F5344CB8AC3E}">
        <p14:creationId xmlns:p14="http://schemas.microsoft.com/office/powerpoint/2010/main" val="10067838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r>
              <a:rPr lang="en-NZ" dirty="0"/>
              <a:t>About this activity</a:t>
            </a:r>
            <a:endParaRPr lang="en-US" dirty="0"/>
          </a:p>
        </p:txBody>
      </p:sp>
      <p:sp>
        <p:nvSpPr>
          <p:cNvPr id="3" name="Content Placeholder 2">
            <a:extLst>
              <a:ext uri="{FF2B5EF4-FFF2-40B4-BE49-F238E27FC236}">
                <a16:creationId xmlns:a16="http://schemas.microsoft.com/office/drawing/2014/main" id="{05A9CC8A-6635-5B40-98B6-50D52F762423}"/>
              </a:ext>
            </a:extLst>
          </p:cNvPr>
          <p:cNvSpPr>
            <a:spLocks noGrp="1"/>
          </p:cNvSpPr>
          <p:nvPr>
            <p:ph idx="1"/>
          </p:nvPr>
        </p:nvSpPr>
        <p:spPr>
          <a:xfrm>
            <a:off x="1131911" y="2823820"/>
            <a:ext cx="5440340" cy="4814109"/>
          </a:xfrm>
        </p:spPr>
        <p:txBody>
          <a:bodyPr>
            <a:noAutofit/>
          </a:bodyPr>
          <a:lstStyle/>
          <a:p>
            <a:pPr lvl="1"/>
            <a:r>
              <a:rPr lang="en-NZ" sz="2000" b="1" dirty="0">
                <a:solidFill>
                  <a:srgbClr val="61A60E"/>
                </a:solidFill>
              </a:rPr>
              <a:t>Overview</a:t>
            </a:r>
          </a:p>
          <a:p>
            <a:pPr lvl="3">
              <a:spcBef>
                <a:spcPts val="0"/>
              </a:spcBef>
            </a:pPr>
            <a:r>
              <a:rPr lang="en-NZ" sz="1600" dirty="0">
                <a:solidFill>
                  <a:schemeClr val="tx1"/>
                </a:solidFill>
              </a:rPr>
              <a:t>This workshop helps pupils to review their action plan progress and become more aware of the opportunities around them to reuse and recycle, including how to interpret recycling information and follow local instructions for recycling.</a:t>
            </a:r>
          </a:p>
          <a:p>
            <a:pPr lvl="1"/>
            <a:r>
              <a:rPr lang="en-NZ" sz="2000" b="1" dirty="0">
                <a:solidFill>
                  <a:srgbClr val="61A60E"/>
                </a:solidFill>
              </a:rPr>
              <a:t>Time</a:t>
            </a:r>
          </a:p>
          <a:p>
            <a:pPr lvl="3">
              <a:spcBef>
                <a:spcPts val="0"/>
              </a:spcBef>
            </a:pPr>
            <a:r>
              <a:rPr lang="en-NZ" sz="1600" dirty="0">
                <a:solidFill>
                  <a:schemeClr val="tx1"/>
                </a:solidFill>
              </a:rPr>
              <a:t>About 40 mins</a:t>
            </a:r>
          </a:p>
          <a:p>
            <a:pPr lvl="1">
              <a:spcBef>
                <a:spcPts val="0"/>
              </a:spcBef>
            </a:pPr>
            <a:r>
              <a:rPr lang="en-NZ" sz="2000" b="1" dirty="0">
                <a:solidFill>
                  <a:srgbClr val="61A60E"/>
                </a:solidFill>
              </a:rPr>
              <a:t>When to deliver</a:t>
            </a:r>
          </a:p>
          <a:p>
            <a:pPr lvl="3"/>
            <a:r>
              <a:rPr lang="en-NZ" sz="1600" dirty="0">
                <a:solidFill>
                  <a:schemeClr val="tx1"/>
                </a:solidFill>
              </a:rPr>
              <a:t>To pupils who wish to become R-Generation Ambassadors, in a lesson, break time, after school or club session.</a:t>
            </a:r>
          </a:p>
          <a:p>
            <a:pPr lvl="1">
              <a:spcBef>
                <a:spcPts val="0"/>
              </a:spcBef>
            </a:pPr>
            <a:r>
              <a:rPr lang="en-NZ" sz="2000" dirty="0"/>
              <a:t>What you’ll need</a:t>
            </a:r>
          </a:p>
          <a:p>
            <a:pPr marL="342900" lvl="3" indent="-342900">
              <a:spcAft>
                <a:spcPts val="0"/>
              </a:spcAft>
              <a:buFont typeface="Arial" panose="020B0604020202020204" pitchFamily="34" charset="0"/>
              <a:buChar char="•"/>
            </a:pPr>
            <a:r>
              <a:rPr lang="en-NZ" sz="1600" dirty="0">
                <a:solidFill>
                  <a:schemeClr val="tx1"/>
                </a:solidFill>
              </a:rPr>
              <a:t>PPT slides</a:t>
            </a:r>
          </a:p>
          <a:p>
            <a:pPr marL="342900" lvl="3" indent="-342900">
              <a:spcAft>
                <a:spcPts val="0"/>
              </a:spcAft>
              <a:buFont typeface="Arial" panose="020B0604020202020204" pitchFamily="34" charset="0"/>
              <a:buChar char="•"/>
            </a:pPr>
            <a:r>
              <a:rPr lang="en-NZ" sz="1600" dirty="0">
                <a:solidFill>
                  <a:schemeClr val="tx1"/>
                </a:solidFill>
              </a:rPr>
              <a:t>Action plans</a:t>
            </a:r>
          </a:p>
          <a:p>
            <a:pPr marL="342900" lvl="3" indent="-342900">
              <a:buFont typeface="Arial" panose="020B0604020202020204" pitchFamily="34" charset="0"/>
              <a:buChar char="•"/>
            </a:pPr>
            <a:r>
              <a:rPr lang="en-NZ" sz="1600" dirty="0">
                <a:solidFill>
                  <a:schemeClr val="tx1"/>
                </a:solidFill>
              </a:rPr>
              <a:t>A range of cleaned packaging examples</a:t>
            </a:r>
            <a:endParaRPr lang="en-NZ" sz="1600" dirty="0"/>
          </a:p>
        </p:txBody>
      </p:sp>
      <p:sp>
        <p:nvSpPr>
          <p:cNvPr id="4" name="Content Placeholder 3">
            <a:extLst>
              <a:ext uri="{FF2B5EF4-FFF2-40B4-BE49-F238E27FC236}">
                <a16:creationId xmlns:a16="http://schemas.microsoft.com/office/drawing/2014/main" id="{D448E1F1-7544-FF40-9865-1FCF109FD3D3}"/>
              </a:ext>
            </a:extLst>
          </p:cNvPr>
          <p:cNvSpPr>
            <a:spLocks noGrp="1"/>
          </p:cNvSpPr>
          <p:nvPr>
            <p:ph idx="13"/>
          </p:nvPr>
        </p:nvSpPr>
        <p:spPr>
          <a:xfrm>
            <a:off x="6941040" y="2823820"/>
            <a:ext cx="5440340" cy="4814109"/>
          </a:xfrm>
        </p:spPr>
        <p:txBody>
          <a:bodyPr>
            <a:noAutofit/>
          </a:bodyPr>
          <a:lstStyle/>
          <a:p>
            <a:pPr lvl="1">
              <a:spcAft>
                <a:spcPts val="0"/>
              </a:spcAft>
            </a:pPr>
            <a:r>
              <a:rPr lang="en-NZ" sz="2000" dirty="0"/>
              <a:t>Preparation</a:t>
            </a:r>
          </a:p>
          <a:p>
            <a:pPr marL="342900" lvl="3" indent="-342900">
              <a:spcAft>
                <a:spcPts val="0"/>
              </a:spcAft>
              <a:buFont typeface="Arial" panose="020B0604020202020204" pitchFamily="34" charset="0"/>
              <a:buChar char="•"/>
            </a:pPr>
            <a:r>
              <a:rPr lang="en-NZ" sz="1600" dirty="0">
                <a:solidFill>
                  <a:schemeClr val="tx1"/>
                </a:solidFill>
              </a:rPr>
              <a:t>Review the slides </a:t>
            </a:r>
          </a:p>
          <a:p>
            <a:pPr marL="342900" lvl="3" indent="-342900">
              <a:spcAft>
                <a:spcPts val="0"/>
              </a:spcAft>
              <a:buFont typeface="Arial" panose="020B0604020202020204" pitchFamily="34" charset="0"/>
              <a:buChar char="•"/>
            </a:pPr>
            <a:r>
              <a:rPr lang="en-NZ" sz="1600" dirty="0">
                <a:solidFill>
                  <a:schemeClr val="tx1"/>
                </a:solidFill>
              </a:rPr>
              <a:t>Have the Recycling locator website ready to use</a:t>
            </a:r>
          </a:p>
          <a:p>
            <a:pPr marL="342900" lvl="3" indent="-342900">
              <a:buFont typeface="Arial" panose="020B0604020202020204" pitchFamily="34" charset="0"/>
              <a:buChar char="•"/>
            </a:pPr>
            <a:r>
              <a:rPr lang="en-NZ" sz="1600" dirty="0">
                <a:solidFill>
                  <a:schemeClr val="tx1"/>
                </a:solidFill>
              </a:rPr>
              <a:t>Collect pupils’ ideas from the ‘needs and wants’ activity in Workshop 2.</a:t>
            </a:r>
          </a:p>
          <a:p>
            <a:pPr lvl="1">
              <a:lnSpc>
                <a:spcPct val="100000"/>
              </a:lnSpc>
              <a:spcBef>
                <a:spcPts val="0"/>
              </a:spcBef>
            </a:pPr>
            <a:r>
              <a:rPr lang="en-NZ" sz="2000" dirty="0"/>
              <a:t>More information</a:t>
            </a:r>
          </a:p>
          <a:p>
            <a:pPr lvl="3">
              <a:lnSpc>
                <a:spcPct val="100000"/>
              </a:lnSpc>
            </a:pPr>
            <a:r>
              <a:rPr lang="en-NZ" sz="1600" dirty="0">
                <a:solidFill>
                  <a:schemeClr val="tx1"/>
                </a:solidFill>
              </a:rPr>
              <a:t>The R-Generation Teacher Guide provides curriculum links, delivery models and helpful tips and ideas for pupil and adult involvement.</a:t>
            </a:r>
          </a:p>
          <a:p>
            <a:pPr lvl="3">
              <a:lnSpc>
                <a:spcPct val="100000"/>
              </a:lnSpc>
            </a:pPr>
            <a:r>
              <a:rPr lang="en-NZ" sz="1600" dirty="0">
                <a:solidFill>
                  <a:schemeClr val="tx1"/>
                </a:solidFill>
              </a:rPr>
              <a:t>This resource is brought to you by Nestlé Waters, recycling charity RECOUP and EVERFI and has been worked on by experts. Nestlé Waters is part of the European Plastics Pact to help make 100% of its packaging recyclable or reusable, and reduce its use of virgin plastics by one third by 2025. They have also committed to reaching net zero by 2050.</a:t>
            </a:r>
          </a:p>
        </p:txBody>
      </p:sp>
      <p:sp>
        <p:nvSpPr>
          <p:cNvPr id="5" name="Footer Placeholder 4">
            <a:extLst>
              <a:ext uri="{FF2B5EF4-FFF2-40B4-BE49-F238E27FC236}">
                <a16:creationId xmlns:a16="http://schemas.microsoft.com/office/drawing/2014/main" id="{1E81FAEF-C67E-2F48-9AE2-6D8E27B056F5}"/>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3</a:t>
            </a:r>
          </a:p>
        </p:txBody>
      </p:sp>
      <p:sp>
        <p:nvSpPr>
          <p:cNvPr id="6" name="Slide Number Placeholder 5">
            <a:extLst>
              <a:ext uri="{FF2B5EF4-FFF2-40B4-BE49-F238E27FC236}">
                <a16:creationId xmlns:a16="http://schemas.microsoft.com/office/drawing/2014/main" id="{4E73BC42-3CAA-A440-8C3F-9AF0F24C6ACC}"/>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21</a:t>
            </a:fld>
            <a:endParaRPr lang="en-US" dirty="0"/>
          </a:p>
        </p:txBody>
      </p:sp>
    </p:spTree>
    <p:extLst>
      <p:ext uri="{BB962C8B-B14F-4D97-AF65-F5344CB8AC3E}">
        <p14:creationId xmlns:p14="http://schemas.microsoft.com/office/powerpoint/2010/main" val="36304023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pPr>
              <a:spcAft>
                <a:spcPts val="0"/>
              </a:spcAft>
            </a:pPr>
            <a:r>
              <a:rPr lang="en-GB" dirty="0"/>
              <a:t>Curriculum links - England </a:t>
            </a:r>
            <a:endParaRPr lang="en-GB" b="0" dirty="0"/>
          </a:p>
        </p:txBody>
      </p:sp>
      <p:sp>
        <p:nvSpPr>
          <p:cNvPr id="3" name="Content Placeholder 2">
            <a:extLst>
              <a:ext uri="{FF2B5EF4-FFF2-40B4-BE49-F238E27FC236}">
                <a16:creationId xmlns:a16="http://schemas.microsoft.com/office/drawing/2014/main" id="{05A9CC8A-6635-5B40-98B6-50D52F762423}"/>
              </a:ext>
            </a:extLst>
          </p:cNvPr>
          <p:cNvSpPr>
            <a:spLocks noGrp="1"/>
          </p:cNvSpPr>
          <p:nvPr>
            <p:ph idx="1"/>
          </p:nvPr>
        </p:nvSpPr>
        <p:spPr>
          <a:xfrm>
            <a:off x="1131911" y="2823820"/>
            <a:ext cx="5863974" cy="4814109"/>
          </a:xfrm>
        </p:spPr>
        <p:txBody>
          <a:bodyPr>
            <a:noAutofit/>
          </a:bodyPr>
          <a:lstStyle/>
          <a:p>
            <a:pPr>
              <a:spcAft>
                <a:spcPts val="0"/>
              </a:spcAft>
            </a:pPr>
            <a:r>
              <a:rPr lang="en-US" sz="1400" dirty="0">
                <a:solidFill>
                  <a:srgbClr val="000000"/>
                </a:solidFill>
              </a:rPr>
              <a:t>PSHE Association Programme of Study: Living in the Wider World </a:t>
            </a:r>
            <a:endParaRPr lang="en-US" sz="1400" b="0" dirty="0">
              <a:solidFill>
                <a:srgbClr val="000000"/>
              </a:solidFill>
            </a:endParaRPr>
          </a:p>
          <a:p>
            <a:pPr>
              <a:spcAft>
                <a:spcPts val="0"/>
              </a:spcAft>
            </a:pPr>
            <a:r>
              <a:rPr lang="en-US" sz="1400" b="0" dirty="0">
                <a:solidFill>
                  <a:srgbClr val="000000"/>
                </a:solidFill>
              </a:rPr>
              <a:t>L4. the importance of having compassion towards others; shared responsibilities we all have for caring for other people and living </a:t>
            </a:r>
            <a:br>
              <a:rPr lang="en-US" sz="1400" b="0" dirty="0">
                <a:solidFill>
                  <a:srgbClr val="000000"/>
                </a:solidFill>
              </a:rPr>
            </a:br>
            <a:r>
              <a:rPr lang="en-US" sz="1400" b="0" dirty="0">
                <a:solidFill>
                  <a:srgbClr val="000000"/>
                </a:solidFill>
              </a:rPr>
              <a:t>things; how to show care and concern for others </a:t>
            </a:r>
          </a:p>
          <a:p>
            <a:pPr>
              <a:spcAft>
                <a:spcPts val="0"/>
              </a:spcAft>
            </a:pPr>
            <a:r>
              <a:rPr lang="en-US" sz="1400" b="0" dirty="0">
                <a:solidFill>
                  <a:srgbClr val="000000"/>
                </a:solidFill>
              </a:rPr>
              <a:t>L5. ways of carrying out shared responsibilities for protecting the environment in school and at home; how everyday choices can affect the environment (e.g. reducing, reusing, recycling; food choices) </a:t>
            </a:r>
          </a:p>
          <a:p>
            <a:pPr>
              <a:spcAft>
                <a:spcPts val="0"/>
              </a:spcAft>
            </a:pPr>
            <a:r>
              <a:rPr lang="en-US" sz="1400" b="0" dirty="0">
                <a:solidFill>
                  <a:srgbClr val="000000"/>
                </a:solidFill>
              </a:rPr>
              <a:t>L19. that people’s spending decisions can affect others and the environment (e.g. Fair trade, buying single-use plastics, or </a:t>
            </a:r>
            <a:br>
              <a:rPr lang="en-US" sz="1400" b="0" dirty="0">
                <a:solidFill>
                  <a:srgbClr val="000000"/>
                </a:solidFill>
              </a:rPr>
            </a:br>
            <a:r>
              <a:rPr lang="en-US" sz="1400" b="0" dirty="0">
                <a:solidFill>
                  <a:srgbClr val="000000"/>
                </a:solidFill>
              </a:rPr>
              <a:t>giving to charity)</a:t>
            </a:r>
            <a:endParaRPr lang="en-US" sz="1400" dirty="0">
              <a:solidFill>
                <a:srgbClr val="000000"/>
              </a:solidFill>
            </a:endParaRPr>
          </a:p>
          <a:p>
            <a:pPr>
              <a:spcAft>
                <a:spcPts val="0"/>
              </a:spcAft>
            </a:pPr>
            <a:r>
              <a:rPr lang="en-GB" sz="1400" dirty="0">
                <a:solidFill>
                  <a:srgbClr val="000000"/>
                </a:solidFill>
              </a:rPr>
              <a:t>Citizenship, KS2 </a:t>
            </a:r>
            <a:endParaRPr lang="en-GB" sz="1400" b="0" dirty="0">
              <a:solidFill>
                <a:srgbClr val="000000"/>
              </a:solidFill>
            </a:endParaRPr>
          </a:p>
          <a:p>
            <a:pPr marL="285750" indent="-285750">
              <a:spcAft>
                <a:spcPts val="0"/>
              </a:spcAft>
              <a:buFont typeface="Arial" panose="020B0604020202020204" pitchFamily="34" charset="0"/>
              <a:buChar char="•"/>
            </a:pPr>
            <a:r>
              <a:rPr lang="en-US" sz="1400" b="0" dirty="0">
                <a:solidFill>
                  <a:srgbClr val="000000"/>
                </a:solidFill>
              </a:rPr>
              <a:t>Developing confidence and responsibility and making the </a:t>
            </a:r>
            <a:br>
              <a:rPr lang="en-US" sz="1400" b="0" dirty="0">
                <a:solidFill>
                  <a:srgbClr val="000000"/>
                </a:solidFill>
              </a:rPr>
            </a:br>
            <a:r>
              <a:rPr lang="en-US" sz="1400" b="0" dirty="0">
                <a:solidFill>
                  <a:srgbClr val="000000"/>
                </a:solidFill>
              </a:rPr>
              <a:t>most of their abilities </a:t>
            </a:r>
          </a:p>
          <a:p>
            <a:pPr marL="742950" lvl="1" indent="-285750">
              <a:spcAft>
                <a:spcPts val="0"/>
              </a:spcAft>
              <a:buFont typeface="Arial" panose="020B0604020202020204" pitchFamily="34" charset="0"/>
              <a:buChar char="•"/>
            </a:pPr>
            <a:r>
              <a:rPr lang="en-US" sz="1400" b="0" dirty="0">
                <a:solidFill>
                  <a:srgbClr val="000000"/>
                </a:solidFill>
              </a:rPr>
              <a:t>a. to talk and write about their opinions, and explain their views, on issues that affect themselves and society; </a:t>
            </a:r>
          </a:p>
          <a:p>
            <a:pPr marL="742950" lvl="1" indent="-285750">
              <a:spcBef>
                <a:spcPts val="600"/>
              </a:spcBef>
              <a:spcAft>
                <a:spcPts val="0"/>
              </a:spcAft>
              <a:buFont typeface="Arial" panose="020B0604020202020204" pitchFamily="34" charset="0"/>
              <a:buChar char="•"/>
            </a:pPr>
            <a:r>
              <a:rPr lang="en-US" sz="1400" b="0" dirty="0">
                <a:solidFill>
                  <a:srgbClr val="000000"/>
                </a:solidFill>
              </a:rPr>
              <a:t>c. to face new challenges positively by collecting </a:t>
            </a:r>
            <a:br>
              <a:rPr lang="en-US" sz="1400" b="0" dirty="0">
                <a:solidFill>
                  <a:srgbClr val="000000"/>
                </a:solidFill>
              </a:rPr>
            </a:br>
            <a:r>
              <a:rPr lang="en-US" sz="1400" b="0" dirty="0">
                <a:solidFill>
                  <a:srgbClr val="000000"/>
                </a:solidFill>
              </a:rPr>
              <a:t>information, looking for help, making responsible choices, </a:t>
            </a:r>
            <a:br>
              <a:rPr lang="en-US" sz="1400" b="0" dirty="0">
                <a:solidFill>
                  <a:srgbClr val="000000"/>
                </a:solidFill>
              </a:rPr>
            </a:br>
            <a:r>
              <a:rPr lang="en-US" sz="1400" b="0" dirty="0">
                <a:solidFill>
                  <a:srgbClr val="000000"/>
                </a:solidFill>
              </a:rPr>
              <a:t>and taking action.</a:t>
            </a:r>
          </a:p>
          <a:p>
            <a:pPr marL="285750" indent="-285750">
              <a:spcBef>
                <a:spcPts val="600"/>
              </a:spcBef>
              <a:spcAft>
                <a:spcPts val="0"/>
              </a:spcAft>
              <a:buFont typeface="Arial" panose="020B0604020202020204" pitchFamily="34" charset="0"/>
              <a:buChar char="•"/>
            </a:pPr>
            <a:r>
              <a:rPr lang="en-US" sz="1400" b="0" dirty="0">
                <a:solidFill>
                  <a:srgbClr val="000000"/>
                </a:solidFill>
              </a:rPr>
              <a:t>Preparing to play an active role as citizens </a:t>
            </a:r>
          </a:p>
          <a:p>
            <a:pPr marL="742950" lvl="1" indent="-285750">
              <a:spcBef>
                <a:spcPts val="600"/>
              </a:spcBef>
              <a:buFont typeface="Arial" panose="020B0604020202020204" pitchFamily="34" charset="0"/>
              <a:buChar char="•"/>
            </a:pPr>
            <a:r>
              <a:rPr lang="en-US" sz="1400" b="0" dirty="0">
                <a:solidFill>
                  <a:srgbClr val="000000"/>
                </a:solidFill>
              </a:rPr>
              <a:t>a. to research, discuss and debate topical issues, </a:t>
            </a:r>
            <a:br>
              <a:rPr lang="en-US" sz="1400" b="0" dirty="0">
                <a:solidFill>
                  <a:srgbClr val="000000"/>
                </a:solidFill>
              </a:rPr>
            </a:br>
            <a:r>
              <a:rPr lang="en-US" sz="1400" b="0" dirty="0">
                <a:solidFill>
                  <a:srgbClr val="000000"/>
                </a:solidFill>
              </a:rPr>
              <a:t>problems and events; </a:t>
            </a:r>
          </a:p>
        </p:txBody>
      </p:sp>
      <p:sp>
        <p:nvSpPr>
          <p:cNvPr id="7" name="Footer Placeholder 4">
            <a:extLst>
              <a:ext uri="{FF2B5EF4-FFF2-40B4-BE49-F238E27FC236}">
                <a16:creationId xmlns:a16="http://schemas.microsoft.com/office/drawing/2014/main" id="{1EA42526-D67D-9C4E-8B8D-B3D077DFFE20}"/>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3</a:t>
            </a:r>
          </a:p>
        </p:txBody>
      </p:sp>
      <p:sp>
        <p:nvSpPr>
          <p:cNvPr id="8" name="Slide Number Placeholder 5">
            <a:extLst>
              <a:ext uri="{FF2B5EF4-FFF2-40B4-BE49-F238E27FC236}">
                <a16:creationId xmlns:a16="http://schemas.microsoft.com/office/drawing/2014/main" id="{FEDB2845-FA8D-464E-92F3-7C7C2F7AFA7A}"/>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22</a:t>
            </a:fld>
            <a:endParaRPr lang="en-US" dirty="0"/>
          </a:p>
        </p:txBody>
      </p:sp>
      <p:sp>
        <p:nvSpPr>
          <p:cNvPr id="6" name="TextBox 5">
            <a:extLst>
              <a:ext uri="{FF2B5EF4-FFF2-40B4-BE49-F238E27FC236}">
                <a16:creationId xmlns:a16="http://schemas.microsoft.com/office/drawing/2014/main" id="{B9BCAA8A-2055-4174-BDBB-A49D37EDFFF2}"/>
              </a:ext>
            </a:extLst>
          </p:cNvPr>
          <p:cNvSpPr txBox="1"/>
          <p:nvPr/>
        </p:nvSpPr>
        <p:spPr>
          <a:xfrm>
            <a:off x="6995885" y="2823820"/>
            <a:ext cx="5440340" cy="5693866"/>
          </a:xfrm>
          <a:prstGeom prst="rect">
            <a:avLst/>
          </a:prstGeom>
          <a:noFill/>
        </p:spPr>
        <p:txBody>
          <a:bodyPr wrap="square">
            <a:spAutoFit/>
          </a:bodyPr>
          <a:lstStyle/>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j. that resources can be allocated in different ways and that these economic choices affect; individuals, communities and the sustainability of the environment. </a:t>
            </a:r>
          </a:p>
          <a:p>
            <a:endParaRPr lang="en-GB" sz="1400" b="0" i="0" u="none" strike="noStrike" baseline="0" dirty="0">
              <a:solidFill>
                <a:srgbClr val="000000"/>
              </a:solidFill>
              <a:latin typeface="Arial" panose="020B0604020202020204" pitchFamily="34" charset="0"/>
              <a:cs typeface="Arial" panose="020B0604020202020204" pitchFamily="34" charset="0"/>
            </a:endParaRPr>
          </a:p>
          <a:p>
            <a:r>
              <a:rPr lang="en-GB" sz="1400" b="1" i="0" u="none" strike="noStrike" baseline="0" dirty="0">
                <a:solidFill>
                  <a:srgbClr val="000000"/>
                </a:solidFill>
                <a:latin typeface="Arial" panose="020B0604020202020204" pitchFamily="34" charset="0"/>
                <a:cs typeface="Arial" panose="020B0604020202020204" pitchFamily="34" charset="0"/>
              </a:rPr>
              <a:t>Science, KS2 </a:t>
            </a:r>
            <a:endParaRPr lang="en-GB" sz="1400" b="0" i="0" u="none" strike="noStrike" baseline="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Properties and changes of materials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compare and group together everyday materials on the basis of their properties, including their hardness, solubility, transparency, conductivity (electrical and thermal), and response to magnets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give reasons, based on evidence from comparative and fair tests, for the particular uses of everyday materials, including metals, wood and plastic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explain that some changes result in the formation of new materials, and that this kind of change is not usually reversible, including changes associated with burning and the action of acid on bicarbonate of soda. </a:t>
            </a:r>
            <a:endParaRPr lang="en-GB" sz="1400" b="0" i="0" u="none" strike="noStrike" baseline="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Living things and their habitats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recognise that environments can change and that this can sometimes pose dangers to living things. </a:t>
            </a:r>
          </a:p>
          <a:p>
            <a:endParaRPr lang="en-GB" sz="1400" b="0" i="0" u="none" strike="noStrike" baseline="0" dirty="0">
              <a:solidFill>
                <a:srgbClr val="000000"/>
              </a:solidFill>
              <a:latin typeface="Arial" panose="020B0604020202020204" pitchFamily="34" charset="0"/>
              <a:cs typeface="Arial" panose="020B0604020202020204" pitchFamily="34" charset="0"/>
            </a:endParaRPr>
          </a:p>
          <a:p>
            <a:r>
              <a:rPr lang="en-GB" sz="1400" b="1" i="0" u="none" strike="noStrike" baseline="0" dirty="0">
                <a:solidFill>
                  <a:srgbClr val="000000"/>
                </a:solidFill>
                <a:latin typeface="Arial" panose="020B0604020202020204" pitchFamily="34" charset="0"/>
                <a:cs typeface="Arial" panose="020B0604020202020204" pitchFamily="34" charset="0"/>
              </a:rPr>
              <a:t>Geography, KS2 </a:t>
            </a:r>
            <a:endParaRPr lang="en-GB" sz="1400" b="0" i="0" u="none" strike="noStrike" baseline="0" dirty="0">
              <a:solidFill>
                <a:srgbClr val="000000"/>
              </a:solidFill>
              <a:latin typeface="Arial" panose="020B0604020202020204" pitchFamily="34" charset="0"/>
              <a:cs typeface="Arial" panose="020B0604020202020204" pitchFamily="34" charset="0"/>
            </a:endParaRPr>
          </a:p>
          <a:p>
            <a:r>
              <a:rPr lang="en-US" sz="1400" b="0" i="0" u="none" strike="noStrike" baseline="0" dirty="0">
                <a:solidFill>
                  <a:srgbClr val="000000"/>
                </a:solidFill>
                <a:latin typeface="Arial" panose="020B0604020202020204" pitchFamily="34" charset="0"/>
                <a:cs typeface="Arial" panose="020B0604020202020204" pitchFamily="34" charset="0"/>
              </a:rPr>
              <a:t>The distribution of natural resources including energy, food, minerals and water</a:t>
            </a:r>
          </a:p>
          <a:p>
            <a:endParaRPr lang="en-US" sz="1400" b="0" i="0" u="none" strike="noStrike"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24551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pPr>
              <a:spcAft>
                <a:spcPts val="0"/>
              </a:spcAft>
            </a:pPr>
            <a:r>
              <a:rPr lang="en-GB" dirty="0"/>
              <a:t>Curriculum links - Wales </a:t>
            </a:r>
            <a:endParaRPr lang="en-GB" b="0" dirty="0"/>
          </a:p>
        </p:txBody>
      </p:sp>
      <p:sp>
        <p:nvSpPr>
          <p:cNvPr id="7" name="Footer Placeholder 4">
            <a:extLst>
              <a:ext uri="{FF2B5EF4-FFF2-40B4-BE49-F238E27FC236}">
                <a16:creationId xmlns:a16="http://schemas.microsoft.com/office/drawing/2014/main" id="{1EA42526-D67D-9C4E-8B8D-B3D077DFFE20}"/>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3</a:t>
            </a:r>
          </a:p>
        </p:txBody>
      </p:sp>
      <p:sp>
        <p:nvSpPr>
          <p:cNvPr id="8" name="Slide Number Placeholder 5">
            <a:extLst>
              <a:ext uri="{FF2B5EF4-FFF2-40B4-BE49-F238E27FC236}">
                <a16:creationId xmlns:a16="http://schemas.microsoft.com/office/drawing/2014/main" id="{FEDB2845-FA8D-464E-92F3-7C7C2F7AFA7A}"/>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23</a:t>
            </a:fld>
            <a:endParaRPr lang="en-US" dirty="0"/>
          </a:p>
        </p:txBody>
      </p:sp>
      <p:sp>
        <p:nvSpPr>
          <p:cNvPr id="9" name="Content Placeholder 2">
            <a:extLst>
              <a:ext uri="{FF2B5EF4-FFF2-40B4-BE49-F238E27FC236}">
                <a16:creationId xmlns:a16="http://schemas.microsoft.com/office/drawing/2014/main" id="{D4FA0BA6-5376-4D2C-B0A9-BD92667CA399}"/>
              </a:ext>
            </a:extLst>
          </p:cNvPr>
          <p:cNvSpPr>
            <a:spLocks noGrp="1"/>
          </p:cNvSpPr>
          <p:nvPr>
            <p:ph idx="1"/>
          </p:nvPr>
        </p:nvSpPr>
        <p:spPr>
          <a:xfrm>
            <a:off x="1131911" y="2823820"/>
            <a:ext cx="5615730" cy="4814109"/>
          </a:xfrm>
        </p:spPr>
        <p:txBody>
          <a:bodyPr>
            <a:noAutofit/>
          </a:bodyPr>
          <a:lstStyle/>
          <a:p>
            <a:pPr rtl="0">
              <a:spcBef>
                <a:spcPts val="0"/>
              </a:spcBef>
              <a:spcAft>
                <a:spcPts val="0"/>
              </a:spcAft>
            </a:pPr>
            <a:r>
              <a:rPr lang="en-US" sz="1400" b="1" i="0" u="none" strike="noStrike" dirty="0">
                <a:solidFill>
                  <a:srgbClr val="000000"/>
                </a:solidFill>
                <a:effectLst/>
                <a:latin typeface="Arial" panose="020B0604020202020204" pitchFamily="34" charset="0"/>
              </a:rPr>
              <a:t>Humanities</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describe and give simple explanations about the impact of human actions on the natural world in the past and present.</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describe and give simple explanations about the impact that physical processes have had on people, places and landscapes in the past and present.</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identify and explain the main causes and effects of events in a range of contexts, and I can recognise how these impact communities and societies.</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use appropriate methods to gather information related to my enquiries and I am able to interpret the information obtained in the context of the enquiry question.</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recognise that there is a difference between wants, needs and rights.</a:t>
            </a:r>
          </a:p>
          <a:p>
            <a:pPr rtl="0">
              <a:spcBef>
                <a:spcPts val="0"/>
              </a:spcBef>
              <a:spcAft>
                <a:spcPts val="0"/>
              </a:spcAft>
            </a:pPr>
            <a:br>
              <a:rPr lang="en-US" sz="1400" b="0" dirty="0">
                <a:effectLst/>
              </a:rPr>
            </a:br>
            <a:r>
              <a:rPr lang="en-US" sz="1400" b="1" i="0" u="none" strike="noStrike" dirty="0">
                <a:solidFill>
                  <a:srgbClr val="000000"/>
                </a:solidFill>
                <a:effectLst/>
                <a:latin typeface="Arial" panose="020B0604020202020204" pitchFamily="34" charset="0"/>
              </a:rPr>
              <a:t>Science and Technology</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understand how my actions and the actions of others impact on the environment and living things.</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understand the difference between facts, opinions and beliefs, and consider how this may affect the importance and usefulness of evidence.</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suggest conclusions as a result of carrying out my inquiries.</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Natural materials (e.g. oil and ores) and their processing, as well as different chemical tests. Understanding of the use of the reactivity series in metal extraction, and that the majority of materials must be processed before they can be used is, for example, helpful in learning about the impact of science and technology on the environment</a:t>
            </a:r>
          </a:p>
          <a:p>
            <a:pPr rtl="0">
              <a:spcBef>
                <a:spcPts val="0"/>
              </a:spcBef>
              <a:spcAft>
                <a:spcPts val="0"/>
              </a:spcAft>
            </a:pPr>
            <a:br>
              <a:rPr lang="en-US" sz="1400" b="0" dirty="0">
                <a:effectLst/>
              </a:rPr>
            </a:br>
            <a:endParaRPr lang="en-US" sz="1400" b="0" i="0" u="none" strike="noStrike" dirty="0">
              <a:solidFill>
                <a:srgbClr val="000000"/>
              </a:solidFill>
              <a:effectLst/>
              <a:latin typeface="Arial" panose="020B0604020202020204" pitchFamily="34" charset="0"/>
            </a:endParaRPr>
          </a:p>
        </p:txBody>
      </p:sp>
      <p:sp>
        <p:nvSpPr>
          <p:cNvPr id="10" name="TextBox 9">
            <a:extLst>
              <a:ext uri="{FF2B5EF4-FFF2-40B4-BE49-F238E27FC236}">
                <a16:creationId xmlns:a16="http://schemas.microsoft.com/office/drawing/2014/main" id="{98A878B3-B81E-4CF4-9581-287BFAEB32F8}"/>
              </a:ext>
            </a:extLst>
          </p:cNvPr>
          <p:cNvSpPr txBox="1"/>
          <p:nvPr/>
        </p:nvSpPr>
        <p:spPr>
          <a:xfrm>
            <a:off x="6995884" y="2823820"/>
            <a:ext cx="5268687" cy="2246769"/>
          </a:xfrm>
          <a:prstGeom prst="rect">
            <a:avLst/>
          </a:prstGeom>
          <a:noFill/>
        </p:spPr>
        <p:txBody>
          <a:bodyPr wrap="square">
            <a:spAutoFit/>
          </a:bodyPr>
          <a:lstStyle/>
          <a:p>
            <a:pPr rtl="0">
              <a:spcBef>
                <a:spcPts val="0"/>
              </a:spcBef>
              <a:spcAft>
                <a:spcPts val="0"/>
              </a:spcAft>
            </a:pPr>
            <a:r>
              <a:rPr lang="en-US" sz="1400" b="1" i="0" u="none" strike="noStrike" dirty="0">
                <a:solidFill>
                  <a:srgbClr val="000000"/>
                </a:solidFill>
                <a:effectLst/>
                <a:latin typeface="Arial" panose="020B0604020202020204" pitchFamily="34" charset="0"/>
              </a:rPr>
              <a:t>Geography</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Provide a rich context for exploring the issues of sustainability, climate change, energy choices, nature, natural hazards and disasters and hazard risks, pollution, scarcity of natural resources, food security, population, identity, ethnicity, migration, settlements, </a:t>
            </a:r>
            <a:r>
              <a:rPr lang="en-US" sz="1400" b="0" i="0" u="none" strike="noStrike" dirty="0" err="1">
                <a:solidFill>
                  <a:srgbClr val="000000"/>
                </a:solidFill>
                <a:effectLst/>
                <a:latin typeface="Arial" panose="020B0604020202020204" pitchFamily="34" charset="0"/>
              </a:rPr>
              <a:t>globalisation</a:t>
            </a:r>
            <a:r>
              <a:rPr lang="en-US" sz="1400" b="0" i="0" u="none" strike="noStrike" dirty="0">
                <a:solidFill>
                  <a:srgbClr val="000000"/>
                </a:solidFill>
                <a:effectLst/>
                <a:latin typeface="Arial" panose="020B0604020202020204" pitchFamily="34" charset="0"/>
              </a:rPr>
              <a:t>, consumerism and trade, initiatives to tackle poverty, inequality and injustice, contrasts between countries at different levels of development</a:t>
            </a:r>
          </a:p>
          <a:p>
            <a:pPr lvl="1"/>
            <a:endParaRPr lang="en-US" sz="1400" b="0" i="0" u="none" strike="noStrike"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7694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7F50DBC-155E-F943-9BD7-2A3B6474F2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44" y="0"/>
            <a:ext cx="16243300" cy="9144000"/>
          </a:xfrm>
          <a:prstGeom prst="rect">
            <a:avLst/>
          </a:prstGeom>
        </p:spPr>
      </p:pic>
      <p:sp>
        <p:nvSpPr>
          <p:cNvPr id="2" name="Content Placeholder 1">
            <a:extLst>
              <a:ext uri="{FF2B5EF4-FFF2-40B4-BE49-F238E27FC236}">
                <a16:creationId xmlns:a16="http://schemas.microsoft.com/office/drawing/2014/main" id="{DEF74192-6D20-2947-95AD-7D3631F9C624}"/>
              </a:ext>
            </a:extLst>
          </p:cNvPr>
          <p:cNvSpPr>
            <a:spLocks noGrp="1"/>
          </p:cNvSpPr>
          <p:nvPr>
            <p:ph sz="quarter" idx="29"/>
          </p:nvPr>
        </p:nvSpPr>
        <p:spPr>
          <a:xfrm rot="5400000">
            <a:off x="2863006" y="-2855858"/>
            <a:ext cx="4174431" cy="9886156"/>
          </a:xfrm>
        </p:spPr>
        <p:txBody>
          <a:bodyPr/>
          <a:lstStyle/>
          <a:p>
            <a:r>
              <a:rPr lang="en-US" dirty="0"/>
              <a:t> </a:t>
            </a:r>
          </a:p>
        </p:txBody>
      </p:sp>
      <p:sp>
        <p:nvSpPr>
          <p:cNvPr id="3" name="Text Placeholder 2">
            <a:extLst>
              <a:ext uri="{FF2B5EF4-FFF2-40B4-BE49-F238E27FC236}">
                <a16:creationId xmlns:a16="http://schemas.microsoft.com/office/drawing/2014/main" id="{6D736EB3-ED5D-2B4D-BEBC-774645AE21D5}"/>
              </a:ext>
            </a:extLst>
          </p:cNvPr>
          <p:cNvSpPr>
            <a:spLocks noGrp="1"/>
          </p:cNvSpPr>
          <p:nvPr>
            <p:ph type="body" sz="quarter" idx="30"/>
          </p:nvPr>
        </p:nvSpPr>
        <p:spPr>
          <a:xfrm>
            <a:off x="541337" y="642938"/>
            <a:ext cx="8543027" cy="1500187"/>
          </a:xfrm>
        </p:spPr>
        <p:txBody>
          <a:bodyPr>
            <a:noAutofit/>
          </a:bodyPr>
          <a:lstStyle/>
          <a:p>
            <a:pPr lvl="0">
              <a:spcBef>
                <a:spcPts val="1300"/>
              </a:spcBef>
              <a:spcAft>
                <a:spcPts val="0"/>
              </a:spcAft>
            </a:pPr>
            <a:r>
              <a:rPr lang="en-GB" dirty="0"/>
              <a:t>Action plan progress check:</a:t>
            </a:r>
          </a:p>
          <a:p>
            <a:pPr>
              <a:spcBef>
                <a:spcPts val="1300"/>
              </a:spcBef>
              <a:spcAft>
                <a:spcPts val="0"/>
              </a:spcAft>
            </a:pPr>
            <a:r>
              <a:rPr lang="en-GB" dirty="0"/>
              <a:t>How have you found ways to reduce and use less?</a:t>
            </a:r>
          </a:p>
        </p:txBody>
      </p:sp>
      <p:sp>
        <p:nvSpPr>
          <p:cNvPr id="6" name="Footer Placeholder 4">
            <a:extLst>
              <a:ext uri="{FF2B5EF4-FFF2-40B4-BE49-F238E27FC236}">
                <a16:creationId xmlns:a16="http://schemas.microsoft.com/office/drawing/2014/main" id="{27EC883C-9143-1F40-A276-C52C907A59BE}"/>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3</a:t>
            </a:r>
          </a:p>
        </p:txBody>
      </p:sp>
      <p:sp>
        <p:nvSpPr>
          <p:cNvPr id="7" name="Slide Number Placeholder 5">
            <a:extLst>
              <a:ext uri="{FF2B5EF4-FFF2-40B4-BE49-F238E27FC236}">
                <a16:creationId xmlns:a16="http://schemas.microsoft.com/office/drawing/2014/main" id="{F5A36863-5E91-464B-BE49-A12EA6337A87}"/>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24</a:t>
            </a:fld>
            <a:endParaRPr lang="en-US" dirty="0">
              <a:solidFill>
                <a:srgbClr val="006937"/>
              </a:solidFill>
            </a:endParaRPr>
          </a:p>
        </p:txBody>
      </p:sp>
      <p:sp>
        <p:nvSpPr>
          <p:cNvPr id="9" name="Content Placeholder 3">
            <a:extLst>
              <a:ext uri="{FF2B5EF4-FFF2-40B4-BE49-F238E27FC236}">
                <a16:creationId xmlns:a16="http://schemas.microsoft.com/office/drawing/2014/main" id="{344AC437-CCEE-1C41-918B-AED92E22E332}"/>
              </a:ext>
            </a:extLst>
          </p:cNvPr>
          <p:cNvSpPr txBox="1">
            <a:spLocks/>
          </p:cNvSpPr>
          <p:nvPr/>
        </p:nvSpPr>
        <p:spPr>
          <a:xfrm>
            <a:off x="1285876" y="3538330"/>
            <a:ext cx="6591300" cy="3975653"/>
          </a:xfrm>
          <a:prstGeom prst="roundRect">
            <a:avLst>
              <a:gd name="adj" fmla="val 5020"/>
            </a:avLst>
          </a:prstGeom>
          <a:solidFill>
            <a:srgbClr val="0065A1"/>
          </a:solidFill>
        </p:spPr>
        <p:txBody>
          <a:bodyPr lIns="360000" tIns="360000" rIns="360000" bIns="360000" anchor="ctr">
            <a:no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lvl="0">
              <a:lnSpc>
                <a:spcPct val="100000"/>
              </a:lnSpc>
              <a:spcBef>
                <a:spcPts val="0"/>
              </a:spcBef>
              <a:spcAft>
                <a:spcPts val="0"/>
              </a:spcAft>
            </a:pPr>
            <a:r>
              <a:rPr lang="en-GB" b="0" dirty="0">
                <a:solidFill>
                  <a:schemeClr val="bg1"/>
                </a:solidFill>
              </a:rPr>
              <a:t>How have you been active citizens since the last session:</a:t>
            </a:r>
          </a:p>
          <a:p>
            <a:pPr marL="457200" lvl="0" indent="-342900">
              <a:lnSpc>
                <a:spcPct val="100000"/>
              </a:lnSpc>
              <a:spcBef>
                <a:spcPts val="1600"/>
              </a:spcBef>
              <a:spcAft>
                <a:spcPts val="0"/>
              </a:spcAft>
              <a:buSzPts val="1800"/>
              <a:buFont typeface="Arial" panose="020B0604020202020204" pitchFamily="34" charset="0"/>
              <a:buChar char="•"/>
            </a:pPr>
            <a:r>
              <a:rPr lang="en-GB" b="0" dirty="0">
                <a:solidFill>
                  <a:schemeClr val="bg1"/>
                </a:solidFill>
              </a:rPr>
              <a:t>at school?</a:t>
            </a:r>
          </a:p>
          <a:p>
            <a:pPr marL="457200" lvl="0" indent="-342900">
              <a:lnSpc>
                <a:spcPct val="100000"/>
              </a:lnSpc>
              <a:spcBef>
                <a:spcPts val="0"/>
              </a:spcBef>
              <a:spcAft>
                <a:spcPts val="0"/>
              </a:spcAft>
              <a:buSzPts val="1800"/>
              <a:buFont typeface="Arial" panose="020B0604020202020204" pitchFamily="34" charset="0"/>
              <a:buChar char="•"/>
            </a:pPr>
            <a:r>
              <a:rPr lang="en-GB" b="0" dirty="0">
                <a:solidFill>
                  <a:schemeClr val="bg1"/>
                </a:solidFill>
              </a:rPr>
              <a:t>at home?</a:t>
            </a:r>
          </a:p>
          <a:p>
            <a:pPr marL="457200" lvl="0" indent="-342900">
              <a:lnSpc>
                <a:spcPct val="100000"/>
              </a:lnSpc>
              <a:spcBef>
                <a:spcPts val="0"/>
              </a:spcBef>
              <a:spcAft>
                <a:spcPts val="0"/>
              </a:spcAft>
              <a:buSzPts val="1800"/>
              <a:buFont typeface="Arial" panose="020B0604020202020204" pitchFamily="34" charset="0"/>
              <a:buChar char="•"/>
            </a:pPr>
            <a:r>
              <a:rPr lang="en-GB" b="0" dirty="0">
                <a:solidFill>
                  <a:schemeClr val="bg1"/>
                </a:solidFill>
              </a:rPr>
              <a:t>out and about?</a:t>
            </a:r>
          </a:p>
        </p:txBody>
      </p:sp>
    </p:spTree>
    <p:extLst>
      <p:ext uri="{BB962C8B-B14F-4D97-AF65-F5344CB8AC3E}">
        <p14:creationId xmlns:p14="http://schemas.microsoft.com/office/powerpoint/2010/main" val="14386056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AA2E3EC1-CC5E-3E43-B75C-C4C2E0E6D6A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53340" y="4695974"/>
            <a:ext cx="2883049" cy="2678612"/>
          </a:xfrm>
          <a:prstGeom prst="rect">
            <a:avLst/>
          </a:prstGeom>
        </p:spPr>
      </p:pic>
      <p:pic>
        <p:nvPicPr>
          <p:cNvPr id="21" name="Picture 20">
            <a:extLst>
              <a:ext uri="{FF2B5EF4-FFF2-40B4-BE49-F238E27FC236}">
                <a16:creationId xmlns:a16="http://schemas.microsoft.com/office/drawing/2014/main" id="{F43293B9-5B15-CA4F-B02D-64DAB827693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51306" y="4695974"/>
            <a:ext cx="2883049" cy="2678612"/>
          </a:xfrm>
          <a:prstGeom prst="rect">
            <a:avLst/>
          </a:prstGeom>
        </p:spPr>
      </p:pic>
      <p:pic>
        <p:nvPicPr>
          <p:cNvPr id="22" name="Picture 21">
            <a:extLst>
              <a:ext uri="{FF2B5EF4-FFF2-40B4-BE49-F238E27FC236}">
                <a16:creationId xmlns:a16="http://schemas.microsoft.com/office/drawing/2014/main" id="{6D714A9D-EC93-CB47-AA0A-8936D5139C7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548662" y="4695974"/>
            <a:ext cx="2883049" cy="2678612"/>
          </a:xfrm>
          <a:prstGeom prst="rect">
            <a:avLst/>
          </a:prstGeom>
        </p:spPr>
      </p:pic>
      <p:pic>
        <p:nvPicPr>
          <p:cNvPr id="13" name="Picture 12">
            <a:extLst>
              <a:ext uri="{FF2B5EF4-FFF2-40B4-BE49-F238E27FC236}">
                <a16:creationId xmlns:a16="http://schemas.microsoft.com/office/drawing/2014/main" id="{0BF6FB24-8F38-4B47-B042-703CD81AF58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2067114" y="4695974"/>
            <a:ext cx="2883049" cy="2678612"/>
          </a:xfrm>
          <a:prstGeom prst="rect">
            <a:avLst/>
          </a:prstGeom>
        </p:spPr>
      </p:pic>
      <p:sp>
        <p:nvSpPr>
          <p:cNvPr id="2" name="Content Placeholder 1">
            <a:extLst>
              <a:ext uri="{FF2B5EF4-FFF2-40B4-BE49-F238E27FC236}">
                <a16:creationId xmlns:a16="http://schemas.microsoft.com/office/drawing/2014/main" id="{61D78553-153F-E540-B53F-297AA55C524F}"/>
              </a:ext>
            </a:extLst>
          </p:cNvPr>
          <p:cNvSpPr>
            <a:spLocks noGrp="1"/>
          </p:cNvSpPr>
          <p:nvPr>
            <p:ph sz="quarter" idx="30"/>
          </p:nvPr>
        </p:nvSpPr>
        <p:spPr>
          <a:xfrm rot="5400000">
            <a:off x="2157017" y="-2149870"/>
            <a:ext cx="3570287" cy="7870033"/>
          </a:xfrm>
        </p:spPr>
        <p:txBody>
          <a:bodyPr/>
          <a:lstStyle/>
          <a:p>
            <a:r>
              <a:rPr lang="en-US" dirty="0"/>
              <a:t> </a:t>
            </a:r>
          </a:p>
        </p:txBody>
      </p:sp>
      <p:sp>
        <p:nvSpPr>
          <p:cNvPr id="3" name="Text Placeholder 2">
            <a:extLst>
              <a:ext uri="{FF2B5EF4-FFF2-40B4-BE49-F238E27FC236}">
                <a16:creationId xmlns:a16="http://schemas.microsoft.com/office/drawing/2014/main" id="{6747B131-5DB2-2240-8EF0-6E24DE23193F}"/>
              </a:ext>
            </a:extLst>
          </p:cNvPr>
          <p:cNvSpPr>
            <a:spLocks noGrp="1"/>
          </p:cNvSpPr>
          <p:nvPr>
            <p:ph type="body" sz="quarter" idx="31"/>
          </p:nvPr>
        </p:nvSpPr>
        <p:spPr>
          <a:xfrm>
            <a:off x="541338" y="642938"/>
            <a:ext cx="6836906" cy="1494580"/>
          </a:xfrm>
        </p:spPr>
        <p:txBody>
          <a:bodyPr>
            <a:noAutofit/>
          </a:bodyPr>
          <a:lstStyle/>
          <a:p>
            <a:r>
              <a:rPr lang="en-NZ" dirty="0"/>
              <a:t>Why doesn’t everyone recycle more?</a:t>
            </a:r>
            <a:endParaRPr lang="en-NZ" b="0" dirty="0"/>
          </a:p>
        </p:txBody>
      </p:sp>
      <p:sp>
        <p:nvSpPr>
          <p:cNvPr id="5" name="Text Placeholder 4">
            <a:extLst>
              <a:ext uri="{FF2B5EF4-FFF2-40B4-BE49-F238E27FC236}">
                <a16:creationId xmlns:a16="http://schemas.microsoft.com/office/drawing/2014/main" id="{29347BDF-3194-4247-A36A-AE55CF447F4B}"/>
              </a:ext>
            </a:extLst>
          </p:cNvPr>
          <p:cNvSpPr>
            <a:spLocks noGrp="1"/>
          </p:cNvSpPr>
          <p:nvPr>
            <p:ph type="body" sz="quarter" idx="20"/>
          </p:nvPr>
        </p:nvSpPr>
        <p:spPr>
          <a:xfrm>
            <a:off x="1263650" y="2647066"/>
            <a:ext cx="2883048" cy="2182131"/>
          </a:xfrm>
        </p:spPr>
        <p:txBody>
          <a:bodyPr lIns="216000" tIns="216000" rIns="216000" bIns="216000" anchor="t">
            <a:noAutofit/>
          </a:bodyPr>
          <a:lstStyle/>
          <a:p>
            <a:pPr lvl="0">
              <a:lnSpc>
                <a:spcPct val="100000"/>
              </a:lnSpc>
              <a:spcBef>
                <a:spcPts val="0"/>
              </a:spcBef>
              <a:spcAft>
                <a:spcPts val="0"/>
              </a:spcAft>
            </a:pPr>
            <a:r>
              <a:rPr lang="en-GB" sz="1800" b="0" dirty="0"/>
              <a:t>Joe isn’t sure if this plastic bag is recyclable, but puts it in the recycling bin just in case! </a:t>
            </a:r>
          </a:p>
        </p:txBody>
      </p:sp>
      <p:sp>
        <p:nvSpPr>
          <p:cNvPr id="6" name="Text Placeholder 5">
            <a:extLst>
              <a:ext uri="{FF2B5EF4-FFF2-40B4-BE49-F238E27FC236}">
                <a16:creationId xmlns:a16="http://schemas.microsoft.com/office/drawing/2014/main" id="{3F394097-5BA5-DD48-84C8-FFB91D870343}"/>
              </a:ext>
            </a:extLst>
          </p:cNvPr>
          <p:cNvSpPr>
            <a:spLocks noGrp="1"/>
          </p:cNvSpPr>
          <p:nvPr>
            <p:ph type="body" sz="quarter" idx="15"/>
          </p:nvPr>
        </p:nvSpPr>
        <p:spPr>
          <a:xfrm>
            <a:off x="1460560" y="7043988"/>
            <a:ext cx="2464021" cy="661195"/>
          </a:xfrm>
          <a:solidFill>
            <a:srgbClr val="61A60E"/>
          </a:solidFill>
        </p:spPr>
        <p:txBody>
          <a:bodyPr anchor="ctr"/>
          <a:lstStyle/>
          <a:p>
            <a:r>
              <a:rPr lang="en-NZ" sz="2200" dirty="0"/>
              <a:t>Knowledge</a:t>
            </a:r>
          </a:p>
        </p:txBody>
      </p:sp>
      <p:sp>
        <p:nvSpPr>
          <p:cNvPr id="8" name="Text Placeholder 7">
            <a:extLst>
              <a:ext uri="{FF2B5EF4-FFF2-40B4-BE49-F238E27FC236}">
                <a16:creationId xmlns:a16="http://schemas.microsoft.com/office/drawing/2014/main" id="{395E5F82-83E9-A94F-9DCE-B4BC1F2BDD08}"/>
              </a:ext>
            </a:extLst>
          </p:cNvPr>
          <p:cNvSpPr>
            <a:spLocks noGrp="1"/>
          </p:cNvSpPr>
          <p:nvPr>
            <p:ph type="body" sz="quarter" idx="22"/>
          </p:nvPr>
        </p:nvSpPr>
        <p:spPr>
          <a:xfrm>
            <a:off x="4870450" y="2647066"/>
            <a:ext cx="2883048" cy="2182131"/>
          </a:xfrm>
        </p:spPr>
        <p:txBody>
          <a:bodyPr lIns="216000" tIns="216000" rIns="216000" bIns="216000" anchor="t">
            <a:noAutofit/>
          </a:bodyPr>
          <a:lstStyle/>
          <a:p>
            <a:pPr>
              <a:lnSpc>
                <a:spcPct val="100000"/>
              </a:lnSpc>
              <a:spcBef>
                <a:spcPts val="0"/>
              </a:spcBef>
            </a:pPr>
            <a:r>
              <a:rPr lang="en-GB" sz="1800" b="0" dirty="0"/>
              <a:t>Khadija tried to put her drinks can in the recycling bin, but it was full, so she threw it in the general waste bin instead</a:t>
            </a:r>
            <a:endParaRPr lang="en-US" sz="1800" b="0" dirty="0"/>
          </a:p>
        </p:txBody>
      </p:sp>
      <p:sp>
        <p:nvSpPr>
          <p:cNvPr id="9" name="Text Placeholder 8">
            <a:extLst>
              <a:ext uri="{FF2B5EF4-FFF2-40B4-BE49-F238E27FC236}">
                <a16:creationId xmlns:a16="http://schemas.microsoft.com/office/drawing/2014/main" id="{BE39B330-772B-AA47-A82D-1638B45EC972}"/>
              </a:ext>
            </a:extLst>
          </p:cNvPr>
          <p:cNvSpPr>
            <a:spLocks noGrp="1"/>
          </p:cNvSpPr>
          <p:nvPr>
            <p:ph type="body" sz="quarter" idx="23"/>
          </p:nvPr>
        </p:nvSpPr>
        <p:spPr>
          <a:xfrm>
            <a:off x="5245703" y="6977562"/>
            <a:ext cx="2132541" cy="661195"/>
          </a:xfrm>
          <a:solidFill>
            <a:srgbClr val="61A60E"/>
          </a:solidFill>
        </p:spPr>
        <p:txBody>
          <a:bodyPr anchor="ctr"/>
          <a:lstStyle/>
          <a:p>
            <a:r>
              <a:rPr lang="en-NZ" sz="2200" dirty="0"/>
              <a:t>Physical</a:t>
            </a:r>
          </a:p>
        </p:txBody>
      </p:sp>
      <p:sp>
        <p:nvSpPr>
          <p:cNvPr id="11" name="Text Placeholder 10">
            <a:extLst>
              <a:ext uri="{FF2B5EF4-FFF2-40B4-BE49-F238E27FC236}">
                <a16:creationId xmlns:a16="http://schemas.microsoft.com/office/drawing/2014/main" id="{F77B214F-DCAD-C442-A523-F51C21ACC270}"/>
              </a:ext>
            </a:extLst>
          </p:cNvPr>
          <p:cNvSpPr>
            <a:spLocks noGrp="1"/>
          </p:cNvSpPr>
          <p:nvPr>
            <p:ph type="body" sz="quarter" idx="25"/>
          </p:nvPr>
        </p:nvSpPr>
        <p:spPr>
          <a:xfrm>
            <a:off x="8544983" y="2647066"/>
            <a:ext cx="2883048" cy="2182131"/>
          </a:xfrm>
        </p:spPr>
        <p:txBody>
          <a:bodyPr lIns="216000" tIns="216000" rIns="216000" bIns="216000" anchor="t">
            <a:normAutofit/>
          </a:bodyPr>
          <a:lstStyle/>
          <a:p>
            <a:pPr>
              <a:lnSpc>
                <a:spcPct val="100000"/>
              </a:lnSpc>
              <a:spcBef>
                <a:spcPts val="0"/>
              </a:spcBef>
            </a:pPr>
            <a:r>
              <a:rPr lang="en-GB" sz="1800" b="0" dirty="0"/>
              <a:t>Sarah was in a rush so didn’t rinse out this food container bottle before putting it in the recycling bin</a:t>
            </a:r>
            <a:endParaRPr lang="en-US" sz="1800" b="0" dirty="0"/>
          </a:p>
        </p:txBody>
      </p:sp>
      <p:sp>
        <p:nvSpPr>
          <p:cNvPr id="12" name="Text Placeholder 11">
            <a:extLst>
              <a:ext uri="{FF2B5EF4-FFF2-40B4-BE49-F238E27FC236}">
                <a16:creationId xmlns:a16="http://schemas.microsoft.com/office/drawing/2014/main" id="{C49DA877-A618-6A4E-AA12-297CD4F4DF07}"/>
              </a:ext>
            </a:extLst>
          </p:cNvPr>
          <p:cNvSpPr>
            <a:spLocks noGrp="1"/>
          </p:cNvSpPr>
          <p:nvPr>
            <p:ph type="body" sz="quarter" idx="26"/>
          </p:nvPr>
        </p:nvSpPr>
        <p:spPr>
          <a:xfrm>
            <a:off x="8843669" y="6977562"/>
            <a:ext cx="2227518" cy="661195"/>
          </a:xfrm>
          <a:solidFill>
            <a:srgbClr val="61A60E"/>
          </a:solidFill>
        </p:spPr>
        <p:txBody>
          <a:bodyPr anchor="ctr"/>
          <a:lstStyle/>
          <a:p>
            <a:r>
              <a:rPr lang="en-NZ" sz="2200" dirty="0"/>
              <a:t>Behaviour</a:t>
            </a:r>
          </a:p>
        </p:txBody>
      </p:sp>
      <p:sp>
        <p:nvSpPr>
          <p:cNvPr id="14" name="Text Placeholder 13">
            <a:extLst>
              <a:ext uri="{FF2B5EF4-FFF2-40B4-BE49-F238E27FC236}">
                <a16:creationId xmlns:a16="http://schemas.microsoft.com/office/drawing/2014/main" id="{3C0CD715-5911-A945-9A30-046682EC453F}"/>
              </a:ext>
            </a:extLst>
          </p:cNvPr>
          <p:cNvSpPr>
            <a:spLocks noGrp="1"/>
          </p:cNvSpPr>
          <p:nvPr>
            <p:ph type="body" sz="quarter" idx="28"/>
          </p:nvPr>
        </p:nvSpPr>
        <p:spPr>
          <a:xfrm>
            <a:off x="12067116" y="2647066"/>
            <a:ext cx="2883048" cy="2182131"/>
          </a:xfrm>
        </p:spPr>
        <p:txBody>
          <a:bodyPr lIns="216000" tIns="216000" rIns="216000" bIns="216000" anchor="t">
            <a:normAutofit/>
          </a:bodyPr>
          <a:lstStyle/>
          <a:p>
            <a:pPr>
              <a:lnSpc>
                <a:spcPct val="100000"/>
              </a:lnSpc>
              <a:spcBef>
                <a:spcPts val="0"/>
              </a:spcBef>
            </a:pPr>
            <a:r>
              <a:rPr lang="en-GB" sz="1800" b="0" dirty="0"/>
              <a:t>Oskar doesn’t get any thanks for recycling, so he doesn’t bother. He’s not even sure if it’s good for the environment! </a:t>
            </a:r>
            <a:endParaRPr lang="en-US" sz="1800" b="0" dirty="0"/>
          </a:p>
        </p:txBody>
      </p:sp>
      <p:sp>
        <p:nvSpPr>
          <p:cNvPr id="15" name="Text Placeholder 14">
            <a:extLst>
              <a:ext uri="{FF2B5EF4-FFF2-40B4-BE49-F238E27FC236}">
                <a16:creationId xmlns:a16="http://schemas.microsoft.com/office/drawing/2014/main" id="{34C20C76-1A02-514C-9A39-719B64359738}"/>
              </a:ext>
            </a:extLst>
          </p:cNvPr>
          <p:cNvSpPr>
            <a:spLocks noGrp="1"/>
          </p:cNvSpPr>
          <p:nvPr>
            <p:ph type="body" sz="quarter" idx="29"/>
          </p:nvPr>
        </p:nvSpPr>
        <p:spPr>
          <a:xfrm>
            <a:off x="12442369" y="6969724"/>
            <a:ext cx="2132541" cy="661195"/>
          </a:xfrm>
          <a:solidFill>
            <a:srgbClr val="61A60E"/>
          </a:solidFill>
        </p:spPr>
        <p:txBody>
          <a:bodyPr anchor="ctr"/>
          <a:lstStyle/>
          <a:p>
            <a:r>
              <a:rPr lang="en-NZ" sz="2200" dirty="0"/>
              <a:t>Attitude</a:t>
            </a:r>
          </a:p>
        </p:txBody>
      </p:sp>
      <p:sp>
        <p:nvSpPr>
          <p:cNvPr id="16" name="Footer Placeholder 4">
            <a:extLst>
              <a:ext uri="{FF2B5EF4-FFF2-40B4-BE49-F238E27FC236}">
                <a16:creationId xmlns:a16="http://schemas.microsoft.com/office/drawing/2014/main" id="{A319AF9E-FFDC-C24F-ABF7-F18571D4BC18}"/>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3</a:t>
            </a:r>
          </a:p>
        </p:txBody>
      </p:sp>
      <p:sp>
        <p:nvSpPr>
          <p:cNvPr id="17" name="Slide Number Placeholder 5">
            <a:extLst>
              <a:ext uri="{FF2B5EF4-FFF2-40B4-BE49-F238E27FC236}">
                <a16:creationId xmlns:a16="http://schemas.microsoft.com/office/drawing/2014/main" id="{72AFD682-998D-A548-818C-F15258BDE83C}"/>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25</a:t>
            </a:fld>
            <a:endParaRPr lang="en-US" dirty="0"/>
          </a:p>
        </p:txBody>
      </p:sp>
    </p:spTree>
    <p:extLst>
      <p:ext uri="{BB962C8B-B14F-4D97-AF65-F5344CB8AC3E}">
        <p14:creationId xmlns:p14="http://schemas.microsoft.com/office/powerpoint/2010/main" val="338990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animBg="1"/>
      <p:bldP spid="9" grpId="0" uiExpand="1" animBg="1"/>
      <p:bldP spid="12" grpId="0" uiExpand="1" animBg="1"/>
      <p:bldP spid="15" grpId="0" uiExpan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4">
            <a:extLst>
              <a:ext uri="{FF2B5EF4-FFF2-40B4-BE49-F238E27FC236}">
                <a16:creationId xmlns:a16="http://schemas.microsoft.com/office/drawing/2014/main" id="{CF9EFB5F-F522-894D-B924-FD5C54D8923D}"/>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3</a:t>
            </a:r>
          </a:p>
        </p:txBody>
      </p:sp>
      <p:sp>
        <p:nvSpPr>
          <p:cNvPr id="16" name="Slide Number Placeholder 5">
            <a:extLst>
              <a:ext uri="{FF2B5EF4-FFF2-40B4-BE49-F238E27FC236}">
                <a16:creationId xmlns:a16="http://schemas.microsoft.com/office/drawing/2014/main" id="{EFEA3102-89FB-E140-9B8C-AA00068BDE83}"/>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26</a:t>
            </a:fld>
            <a:endParaRPr lang="en-US" dirty="0">
              <a:solidFill>
                <a:srgbClr val="006937"/>
              </a:solidFill>
            </a:endParaRPr>
          </a:p>
        </p:txBody>
      </p:sp>
      <p:pic>
        <p:nvPicPr>
          <p:cNvPr id="18" name="Picture 17">
            <a:extLst>
              <a:ext uri="{FF2B5EF4-FFF2-40B4-BE49-F238E27FC236}">
                <a16:creationId xmlns:a16="http://schemas.microsoft.com/office/drawing/2014/main" id="{0AC8E23B-0710-D448-A0F0-A05739780CB8}"/>
              </a:ext>
            </a:extLst>
          </p:cNvPr>
          <p:cNvPicPr>
            <a:picLocks noChangeAspect="1"/>
          </p:cNvPicPr>
          <p:nvPr/>
        </p:nvPicPr>
        <p:blipFill>
          <a:blip r:embed="rId3"/>
          <a:stretch>
            <a:fillRect/>
          </a:stretch>
        </p:blipFill>
        <p:spPr>
          <a:xfrm>
            <a:off x="1263469" y="3899302"/>
            <a:ext cx="2054406" cy="3136638"/>
          </a:xfrm>
          <a:prstGeom prst="rect">
            <a:avLst/>
          </a:prstGeom>
        </p:spPr>
      </p:pic>
      <p:pic>
        <p:nvPicPr>
          <p:cNvPr id="21" name="Picture 20">
            <a:extLst>
              <a:ext uri="{FF2B5EF4-FFF2-40B4-BE49-F238E27FC236}">
                <a16:creationId xmlns:a16="http://schemas.microsoft.com/office/drawing/2014/main" id="{0FC8D72A-C3BC-7748-A247-F18FCC74BE03}"/>
              </a:ext>
            </a:extLst>
          </p:cNvPr>
          <p:cNvPicPr>
            <a:picLocks noChangeAspect="1"/>
          </p:cNvPicPr>
          <p:nvPr/>
        </p:nvPicPr>
        <p:blipFill>
          <a:blip r:embed="rId4"/>
          <a:stretch>
            <a:fillRect/>
          </a:stretch>
        </p:blipFill>
        <p:spPr>
          <a:xfrm>
            <a:off x="7240353" y="3899302"/>
            <a:ext cx="1951686" cy="3136638"/>
          </a:xfrm>
          <a:prstGeom prst="rect">
            <a:avLst/>
          </a:prstGeom>
        </p:spPr>
      </p:pic>
      <p:pic>
        <p:nvPicPr>
          <p:cNvPr id="25" name="Picture 24">
            <a:extLst>
              <a:ext uri="{FF2B5EF4-FFF2-40B4-BE49-F238E27FC236}">
                <a16:creationId xmlns:a16="http://schemas.microsoft.com/office/drawing/2014/main" id="{7EFE306A-1546-0B4F-8F73-9CF311D54CA7}"/>
              </a:ext>
            </a:extLst>
          </p:cNvPr>
          <p:cNvPicPr>
            <a:picLocks noChangeAspect="1"/>
          </p:cNvPicPr>
          <p:nvPr/>
        </p:nvPicPr>
        <p:blipFill>
          <a:blip r:embed="rId5"/>
          <a:stretch>
            <a:fillRect/>
          </a:stretch>
        </p:blipFill>
        <p:spPr>
          <a:xfrm>
            <a:off x="4312824" y="3899302"/>
            <a:ext cx="1951686" cy="3136638"/>
          </a:xfrm>
          <a:prstGeom prst="rect">
            <a:avLst/>
          </a:prstGeom>
        </p:spPr>
      </p:pic>
      <p:pic>
        <p:nvPicPr>
          <p:cNvPr id="29" name="Picture 28">
            <a:extLst>
              <a:ext uri="{FF2B5EF4-FFF2-40B4-BE49-F238E27FC236}">
                <a16:creationId xmlns:a16="http://schemas.microsoft.com/office/drawing/2014/main" id="{CC745A95-7138-974F-8013-DD75B70895D1}"/>
              </a:ext>
            </a:extLst>
          </p:cNvPr>
          <p:cNvPicPr>
            <a:picLocks noChangeAspect="1"/>
          </p:cNvPicPr>
          <p:nvPr/>
        </p:nvPicPr>
        <p:blipFill>
          <a:blip r:embed="rId6"/>
          <a:stretch>
            <a:fillRect/>
          </a:stretch>
        </p:blipFill>
        <p:spPr>
          <a:xfrm>
            <a:off x="10186989" y="3899302"/>
            <a:ext cx="3363173" cy="3136638"/>
          </a:xfrm>
          <a:prstGeom prst="rect">
            <a:avLst/>
          </a:prstGeom>
        </p:spPr>
      </p:pic>
      <p:sp>
        <p:nvSpPr>
          <p:cNvPr id="41" name="Content Placeholder 1">
            <a:extLst>
              <a:ext uri="{FF2B5EF4-FFF2-40B4-BE49-F238E27FC236}">
                <a16:creationId xmlns:a16="http://schemas.microsoft.com/office/drawing/2014/main" id="{095CA9C3-E8A0-CF48-AA99-6D676EEDC11A}"/>
              </a:ext>
            </a:extLst>
          </p:cNvPr>
          <p:cNvSpPr txBox="1">
            <a:spLocks/>
          </p:cNvSpPr>
          <p:nvPr/>
        </p:nvSpPr>
        <p:spPr>
          <a:xfrm rot="5400000">
            <a:off x="2302203" y="-2295057"/>
            <a:ext cx="3279913" cy="7870031"/>
          </a:xfrm>
          <a:prstGeom prst="round1Rect">
            <a:avLst>
              <a:gd name="adj" fmla="val 9699"/>
            </a:avLst>
          </a:prstGeom>
          <a:solidFill>
            <a:srgbClr val="61A60E"/>
          </a:solidFill>
        </p:spPr>
        <p:txBody>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dirty="0"/>
              <a:t> </a:t>
            </a:r>
          </a:p>
        </p:txBody>
      </p:sp>
      <p:sp>
        <p:nvSpPr>
          <p:cNvPr id="42" name="Text Placeholder 2">
            <a:extLst>
              <a:ext uri="{FF2B5EF4-FFF2-40B4-BE49-F238E27FC236}">
                <a16:creationId xmlns:a16="http://schemas.microsoft.com/office/drawing/2014/main" id="{19C0EF43-B236-EB4B-83A9-8C62296E249A}"/>
              </a:ext>
            </a:extLst>
          </p:cNvPr>
          <p:cNvSpPr txBox="1">
            <a:spLocks/>
          </p:cNvSpPr>
          <p:nvPr/>
        </p:nvSpPr>
        <p:spPr>
          <a:xfrm>
            <a:off x="541337" y="642938"/>
            <a:ext cx="6356420" cy="1344888"/>
          </a:xfrm>
          <a:prstGeom prst="rect">
            <a:avLst/>
          </a:prstGeom>
          <a:noFill/>
        </p:spPr>
        <p:txBody>
          <a:bodyPr>
            <a:no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sz="4800" dirty="0">
                <a:solidFill>
                  <a:schemeClr val="bg1"/>
                </a:solidFill>
              </a:rPr>
              <a:t>How can packaging help us to recycle?</a:t>
            </a:r>
          </a:p>
          <a:p>
            <a:pPr lvl="2"/>
            <a:r>
              <a:rPr lang="en-GB" sz="2400" b="0" dirty="0">
                <a:solidFill>
                  <a:schemeClr val="bg1"/>
                </a:solidFill>
                <a:latin typeface="Arial"/>
                <a:ea typeface="Arial"/>
                <a:cs typeface="Arial"/>
                <a:sym typeface="Arial"/>
              </a:rPr>
              <a:t>What information is on your packet?</a:t>
            </a:r>
          </a:p>
        </p:txBody>
      </p:sp>
    </p:spTree>
    <p:extLst>
      <p:ext uri="{BB962C8B-B14F-4D97-AF65-F5344CB8AC3E}">
        <p14:creationId xmlns:p14="http://schemas.microsoft.com/office/powerpoint/2010/main" val="19520812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684632-A771-114D-8CF7-4EE3134990C2}"/>
              </a:ext>
            </a:extLst>
          </p:cNvPr>
          <p:cNvSpPr>
            <a:spLocks noGrp="1"/>
          </p:cNvSpPr>
          <p:nvPr>
            <p:ph sz="quarter" idx="29"/>
          </p:nvPr>
        </p:nvSpPr>
        <p:spPr>
          <a:xfrm rot="5400000">
            <a:off x="2391657" y="-2384510"/>
            <a:ext cx="3101006" cy="7870031"/>
          </a:xfrm>
        </p:spPr>
        <p:txBody>
          <a:bodyPr/>
          <a:lstStyle/>
          <a:p>
            <a:r>
              <a:rPr lang="en-US" dirty="0"/>
              <a:t> </a:t>
            </a:r>
          </a:p>
        </p:txBody>
      </p:sp>
      <p:sp>
        <p:nvSpPr>
          <p:cNvPr id="3" name="Text Placeholder 2">
            <a:extLst>
              <a:ext uri="{FF2B5EF4-FFF2-40B4-BE49-F238E27FC236}">
                <a16:creationId xmlns:a16="http://schemas.microsoft.com/office/drawing/2014/main" id="{9A9A8F9E-F8B8-324A-9497-86BE848E0D74}"/>
              </a:ext>
            </a:extLst>
          </p:cNvPr>
          <p:cNvSpPr>
            <a:spLocks noGrp="1"/>
          </p:cNvSpPr>
          <p:nvPr>
            <p:ph type="body" sz="quarter" idx="30"/>
          </p:nvPr>
        </p:nvSpPr>
        <p:spPr>
          <a:xfrm>
            <a:off x="541337" y="642938"/>
            <a:ext cx="6356420" cy="1344888"/>
          </a:xfrm>
        </p:spPr>
        <p:txBody>
          <a:bodyPr>
            <a:noAutofit/>
          </a:bodyPr>
          <a:lstStyle/>
          <a:p>
            <a:r>
              <a:rPr lang="en-GB" dirty="0"/>
              <a:t>Did you know...</a:t>
            </a:r>
            <a:r>
              <a:rPr lang="en-GB" b="0" dirty="0">
                <a:latin typeface="Arial"/>
                <a:ea typeface="Arial"/>
                <a:cs typeface="Arial"/>
                <a:sym typeface="Arial"/>
              </a:rPr>
              <a:t> </a:t>
            </a:r>
          </a:p>
          <a:p>
            <a:endParaRPr lang="en-US" dirty="0"/>
          </a:p>
        </p:txBody>
      </p:sp>
      <p:sp>
        <p:nvSpPr>
          <p:cNvPr id="4" name="Content Placeholder 3">
            <a:extLst>
              <a:ext uri="{FF2B5EF4-FFF2-40B4-BE49-F238E27FC236}">
                <a16:creationId xmlns:a16="http://schemas.microsoft.com/office/drawing/2014/main" id="{0F4A67A8-86E6-3C45-9A66-CCBB36A36A9A}"/>
              </a:ext>
            </a:extLst>
          </p:cNvPr>
          <p:cNvSpPr>
            <a:spLocks noGrp="1"/>
          </p:cNvSpPr>
          <p:nvPr>
            <p:ph sz="quarter" idx="31"/>
          </p:nvPr>
        </p:nvSpPr>
        <p:spPr>
          <a:xfrm>
            <a:off x="1285875" y="2355861"/>
            <a:ext cx="4143375" cy="5498824"/>
          </a:xfrm>
        </p:spPr>
        <p:txBody>
          <a:bodyPr lIns="360000" tIns="360000" rIns="360000" bIns="360000" anchor="ctr">
            <a:noAutofit/>
          </a:bodyPr>
          <a:lstStyle/>
          <a:p>
            <a:pPr>
              <a:lnSpc>
                <a:spcPct val="100000"/>
              </a:lnSpc>
            </a:pPr>
            <a:r>
              <a:rPr lang="en-GB" b="0" dirty="0">
                <a:latin typeface="Arial"/>
                <a:ea typeface="Arial"/>
                <a:cs typeface="Arial"/>
                <a:sym typeface="Arial"/>
              </a:rPr>
              <a:t> </a:t>
            </a:r>
          </a:p>
        </p:txBody>
      </p:sp>
      <p:sp>
        <p:nvSpPr>
          <p:cNvPr id="5" name="Content Placeholder 4">
            <a:extLst>
              <a:ext uri="{FF2B5EF4-FFF2-40B4-BE49-F238E27FC236}">
                <a16:creationId xmlns:a16="http://schemas.microsoft.com/office/drawing/2014/main" id="{3B4E08B3-0468-8E47-8DAB-E0620610BB64}"/>
              </a:ext>
            </a:extLst>
          </p:cNvPr>
          <p:cNvSpPr>
            <a:spLocks noGrp="1"/>
          </p:cNvSpPr>
          <p:nvPr>
            <p:ph sz="quarter" idx="32"/>
          </p:nvPr>
        </p:nvSpPr>
        <p:spPr>
          <a:xfrm>
            <a:off x="5972175" y="2355861"/>
            <a:ext cx="4143375" cy="5498824"/>
          </a:xfrm>
        </p:spPr>
        <p:txBody>
          <a:bodyPr lIns="360000" tIns="360000" rIns="360000" bIns="360000" anchor="ctr">
            <a:noAutofit/>
          </a:bodyPr>
          <a:lstStyle/>
          <a:p>
            <a:pPr>
              <a:lnSpc>
                <a:spcPct val="110000"/>
              </a:lnSpc>
            </a:pPr>
            <a:r>
              <a:rPr lang="en-GB" b="0" dirty="0">
                <a:latin typeface="Arial"/>
                <a:ea typeface="Arial"/>
                <a:cs typeface="Arial"/>
                <a:sym typeface="Arial"/>
              </a:rPr>
              <a:t> </a:t>
            </a:r>
          </a:p>
        </p:txBody>
      </p:sp>
      <p:sp>
        <p:nvSpPr>
          <p:cNvPr id="6" name="Content Placeholder 5">
            <a:extLst>
              <a:ext uri="{FF2B5EF4-FFF2-40B4-BE49-F238E27FC236}">
                <a16:creationId xmlns:a16="http://schemas.microsoft.com/office/drawing/2014/main" id="{6D331D32-33CC-8A49-9908-64B0E0797637}"/>
              </a:ext>
            </a:extLst>
          </p:cNvPr>
          <p:cNvSpPr>
            <a:spLocks noGrp="1"/>
          </p:cNvSpPr>
          <p:nvPr>
            <p:ph sz="quarter" idx="33"/>
          </p:nvPr>
        </p:nvSpPr>
        <p:spPr>
          <a:xfrm>
            <a:off x="10572750" y="2355861"/>
            <a:ext cx="4143375" cy="5498824"/>
          </a:xfrm>
        </p:spPr>
        <p:txBody>
          <a:bodyPr lIns="360000" tIns="360000" rIns="360000" bIns="360000" anchor="ctr">
            <a:noAutofit/>
          </a:bodyPr>
          <a:lstStyle/>
          <a:p>
            <a:pPr>
              <a:lnSpc>
                <a:spcPct val="110000"/>
              </a:lnSpc>
            </a:pPr>
            <a:r>
              <a:rPr lang="en-GB" b="0" dirty="0">
                <a:latin typeface="Arial"/>
                <a:ea typeface="Arial"/>
                <a:cs typeface="Arial"/>
                <a:sym typeface="Arial"/>
              </a:rPr>
              <a:t> </a:t>
            </a:r>
          </a:p>
        </p:txBody>
      </p:sp>
      <p:sp>
        <p:nvSpPr>
          <p:cNvPr id="19" name="Footer Placeholder 4">
            <a:extLst>
              <a:ext uri="{FF2B5EF4-FFF2-40B4-BE49-F238E27FC236}">
                <a16:creationId xmlns:a16="http://schemas.microsoft.com/office/drawing/2014/main" id="{6EC78EC0-2087-924E-B14C-0CC30D0BA91D}"/>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3</a:t>
            </a:r>
          </a:p>
        </p:txBody>
      </p:sp>
      <p:sp>
        <p:nvSpPr>
          <p:cNvPr id="20" name="Slide Number Placeholder 5">
            <a:extLst>
              <a:ext uri="{FF2B5EF4-FFF2-40B4-BE49-F238E27FC236}">
                <a16:creationId xmlns:a16="http://schemas.microsoft.com/office/drawing/2014/main" id="{D7C92F0B-AFD2-2C49-A69C-0920962C69D5}"/>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27</a:t>
            </a:fld>
            <a:endParaRPr lang="en-US" dirty="0">
              <a:solidFill>
                <a:srgbClr val="006937"/>
              </a:solidFill>
            </a:endParaRPr>
          </a:p>
        </p:txBody>
      </p:sp>
      <p:sp>
        <p:nvSpPr>
          <p:cNvPr id="10" name="Rectangle 9">
            <a:extLst>
              <a:ext uri="{FF2B5EF4-FFF2-40B4-BE49-F238E27FC236}">
                <a16:creationId xmlns:a16="http://schemas.microsoft.com/office/drawing/2014/main" id="{8361DD82-BD18-C64A-8459-CEA032F67B2E}"/>
              </a:ext>
            </a:extLst>
          </p:cNvPr>
          <p:cNvSpPr/>
          <p:nvPr/>
        </p:nvSpPr>
        <p:spPr>
          <a:xfrm>
            <a:off x="1541463" y="2769461"/>
            <a:ext cx="3278510" cy="3139001"/>
          </a:xfrm>
          <a:prstGeom prst="rect">
            <a:avLst/>
          </a:prstGeom>
        </p:spPr>
        <p:txBody>
          <a:bodyPr wrap="square">
            <a:spAutoFit/>
          </a:bodyPr>
          <a:lstStyle/>
          <a:p>
            <a:pPr defTabSz="1219170">
              <a:lnSpc>
                <a:spcPct val="110000"/>
              </a:lnSpc>
              <a:spcBef>
                <a:spcPts val="1333"/>
              </a:spcBef>
              <a:spcAft>
                <a:spcPts val="1200"/>
              </a:spcAft>
            </a:pPr>
            <a:r>
              <a:rPr lang="en-GB" sz="2600" dirty="0">
                <a:solidFill>
                  <a:schemeClr val="bg1"/>
                </a:solidFill>
                <a:latin typeface="Arial"/>
                <a:cs typeface="Arial"/>
                <a:sym typeface="Arial"/>
              </a:rPr>
              <a:t>Wrapping paper can only be recycled if it passes the scrunch test. Crumple it into a ball, if the paper bounces back open, it can’t be recycled.</a:t>
            </a:r>
          </a:p>
        </p:txBody>
      </p:sp>
      <p:sp>
        <p:nvSpPr>
          <p:cNvPr id="15" name="Rectangle 14">
            <a:extLst>
              <a:ext uri="{FF2B5EF4-FFF2-40B4-BE49-F238E27FC236}">
                <a16:creationId xmlns:a16="http://schemas.microsoft.com/office/drawing/2014/main" id="{7274157C-8588-984A-ABF7-AF08AF0BC07A}"/>
              </a:ext>
            </a:extLst>
          </p:cNvPr>
          <p:cNvSpPr/>
          <p:nvPr/>
        </p:nvSpPr>
        <p:spPr>
          <a:xfrm>
            <a:off x="6376427" y="2769461"/>
            <a:ext cx="3278510" cy="2698880"/>
          </a:xfrm>
          <a:prstGeom prst="rect">
            <a:avLst/>
          </a:prstGeom>
        </p:spPr>
        <p:txBody>
          <a:bodyPr wrap="square">
            <a:spAutoFit/>
          </a:bodyPr>
          <a:lstStyle/>
          <a:p>
            <a:pPr defTabSz="1219170">
              <a:lnSpc>
                <a:spcPct val="110000"/>
              </a:lnSpc>
              <a:spcBef>
                <a:spcPts val="1333"/>
              </a:spcBef>
              <a:spcAft>
                <a:spcPts val="1200"/>
              </a:spcAft>
            </a:pPr>
            <a:r>
              <a:rPr lang="en-GB" sz="2600" dirty="0">
                <a:solidFill>
                  <a:schemeClr val="bg1"/>
                </a:solidFill>
                <a:latin typeface="Arial"/>
                <a:cs typeface="Arial"/>
                <a:sym typeface="Arial"/>
              </a:rPr>
              <a:t>You should crunch kitchen foil and wrappers together to form a ball - the bigger the ball, the easier it is to recycle.</a:t>
            </a:r>
          </a:p>
        </p:txBody>
      </p:sp>
      <p:sp>
        <p:nvSpPr>
          <p:cNvPr id="16" name="Rectangle 15">
            <a:extLst>
              <a:ext uri="{FF2B5EF4-FFF2-40B4-BE49-F238E27FC236}">
                <a16:creationId xmlns:a16="http://schemas.microsoft.com/office/drawing/2014/main" id="{5044BDEF-5791-CB44-80D9-1E861BE57EB0}"/>
              </a:ext>
            </a:extLst>
          </p:cNvPr>
          <p:cNvSpPr/>
          <p:nvPr/>
        </p:nvSpPr>
        <p:spPr>
          <a:xfrm>
            <a:off x="10963925" y="2769461"/>
            <a:ext cx="3278510" cy="2698880"/>
          </a:xfrm>
          <a:prstGeom prst="rect">
            <a:avLst/>
          </a:prstGeom>
        </p:spPr>
        <p:txBody>
          <a:bodyPr wrap="square">
            <a:spAutoFit/>
          </a:bodyPr>
          <a:lstStyle/>
          <a:p>
            <a:pPr defTabSz="1219170">
              <a:lnSpc>
                <a:spcPct val="110000"/>
              </a:lnSpc>
              <a:spcBef>
                <a:spcPts val="1333"/>
              </a:spcBef>
              <a:spcAft>
                <a:spcPts val="1200"/>
              </a:spcAft>
            </a:pPr>
            <a:r>
              <a:rPr lang="en-GB" sz="2600" dirty="0">
                <a:solidFill>
                  <a:schemeClr val="bg1"/>
                </a:solidFill>
                <a:latin typeface="Arial"/>
                <a:cs typeface="Arial"/>
                <a:sym typeface="Arial"/>
              </a:rPr>
              <a:t>Lots of items used in the bathroom can be recycled, such as shampoo bottles, toilet roll tubes and hand soap bottles!</a:t>
            </a:r>
          </a:p>
        </p:txBody>
      </p:sp>
      <p:pic>
        <p:nvPicPr>
          <p:cNvPr id="13" name="Picture 12">
            <a:extLst>
              <a:ext uri="{FF2B5EF4-FFF2-40B4-BE49-F238E27FC236}">
                <a16:creationId xmlns:a16="http://schemas.microsoft.com/office/drawing/2014/main" id="{11858E79-3336-E443-8807-22171301586B}"/>
              </a:ext>
            </a:extLst>
          </p:cNvPr>
          <p:cNvPicPr>
            <a:picLocks noChangeAspect="1"/>
          </p:cNvPicPr>
          <p:nvPr/>
        </p:nvPicPr>
        <p:blipFill>
          <a:blip r:embed="rId3"/>
          <a:stretch>
            <a:fillRect/>
          </a:stretch>
        </p:blipFill>
        <p:spPr>
          <a:xfrm>
            <a:off x="8610600" y="6254642"/>
            <a:ext cx="1282700" cy="1257300"/>
          </a:xfrm>
          <a:prstGeom prst="rect">
            <a:avLst/>
          </a:prstGeom>
        </p:spPr>
      </p:pic>
      <p:pic>
        <p:nvPicPr>
          <p:cNvPr id="14" name="Picture 13">
            <a:extLst>
              <a:ext uri="{FF2B5EF4-FFF2-40B4-BE49-F238E27FC236}">
                <a16:creationId xmlns:a16="http://schemas.microsoft.com/office/drawing/2014/main" id="{FB2F8D15-C256-D14B-B99D-F92F3E8FECCB}"/>
              </a:ext>
            </a:extLst>
          </p:cNvPr>
          <p:cNvPicPr>
            <a:picLocks noChangeAspect="1"/>
          </p:cNvPicPr>
          <p:nvPr/>
        </p:nvPicPr>
        <p:blipFill>
          <a:blip r:embed="rId4"/>
          <a:stretch>
            <a:fillRect/>
          </a:stretch>
        </p:blipFill>
        <p:spPr>
          <a:xfrm>
            <a:off x="13077198" y="6162242"/>
            <a:ext cx="1193800" cy="1384300"/>
          </a:xfrm>
          <a:prstGeom prst="rect">
            <a:avLst/>
          </a:prstGeom>
        </p:spPr>
      </p:pic>
      <p:pic>
        <p:nvPicPr>
          <p:cNvPr id="17" name="Picture 16">
            <a:extLst>
              <a:ext uri="{FF2B5EF4-FFF2-40B4-BE49-F238E27FC236}">
                <a16:creationId xmlns:a16="http://schemas.microsoft.com/office/drawing/2014/main" id="{EEC30927-AFB6-4930-B624-9EF1F0B8880F}"/>
              </a:ext>
            </a:extLst>
          </p:cNvPr>
          <p:cNvPicPr>
            <a:picLocks noChangeAspect="1"/>
          </p:cNvPicPr>
          <p:nvPr/>
        </p:nvPicPr>
        <p:blipFill>
          <a:blip r:embed="rId5"/>
          <a:stretch>
            <a:fillRect/>
          </a:stretch>
        </p:blipFill>
        <p:spPr>
          <a:xfrm>
            <a:off x="4144111" y="6042992"/>
            <a:ext cx="857717" cy="1499947"/>
          </a:xfrm>
          <a:prstGeom prst="rect">
            <a:avLst/>
          </a:prstGeom>
        </p:spPr>
      </p:pic>
    </p:spTree>
    <p:extLst>
      <p:ext uri="{BB962C8B-B14F-4D97-AF65-F5344CB8AC3E}">
        <p14:creationId xmlns:p14="http://schemas.microsoft.com/office/powerpoint/2010/main" val="4288486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684632-A771-114D-8CF7-4EE3134990C2}"/>
              </a:ext>
            </a:extLst>
          </p:cNvPr>
          <p:cNvSpPr>
            <a:spLocks noGrp="1"/>
          </p:cNvSpPr>
          <p:nvPr>
            <p:ph sz="quarter" idx="29"/>
          </p:nvPr>
        </p:nvSpPr>
        <p:spPr>
          <a:xfrm rot="5400000">
            <a:off x="2669953" y="-2662806"/>
            <a:ext cx="2544414" cy="7870031"/>
          </a:xfrm>
          <a:prstGeom prst="round1Rect">
            <a:avLst>
              <a:gd name="adj" fmla="val 14387"/>
            </a:avLst>
          </a:prstGeom>
        </p:spPr>
        <p:txBody>
          <a:bodyPr/>
          <a:lstStyle/>
          <a:p>
            <a:r>
              <a:rPr lang="en-US" dirty="0"/>
              <a:t> </a:t>
            </a:r>
          </a:p>
        </p:txBody>
      </p:sp>
      <p:sp>
        <p:nvSpPr>
          <p:cNvPr id="3" name="Text Placeholder 2">
            <a:extLst>
              <a:ext uri="{FF2B5EF4-FFF2-40B4-BE49-F238E27FC236}">
                <a16:creationId xmlns:a16="http://schemas.microsoft.com/office/drawing/2014/main" id="{9A9A8F9E-F8B8-324A-9497-86BE848E0D74}"/>
              </a:ext>
            </a:extLst>
          </p:cNvPr>
          <p:cNvSpPr>
            <a:spLocks noGrp="1"/>
          </p:cNvSpPr>
          <p:nvPr>
            <p:ph type="body" sz="quarter" idx="30"/>
          </p:nvPr>
        </p:nvSpPr>
        <p:spPr>
          <a:xfrm>
            <a:off x="541337" y="642938"/>
            <a:ext cx="6455811" cy="1503914"/>
          </a:xfrm>
        </p:spPr>
        <p:txBody>
          <a:bodyPr>
            <a:noAutofit/>
          </a:bodyPr>
          <a:lstStyle/>
          <a:p>
            <a:r>
              <a:rPr lang="en-GB" dirty="0"/>
              <a:t>How can we recycle in our community?</a:t>
            </a:r>
          </a:p>
          <a:p>
            <a:endParaRPr lang="en-GB" dirty="0"/>
          </a:p>
        </p:txBody>
      </p:sp>
      <p:sp>
        <p:nvSpPr>
          <p:cNvPr id="17" name="Footer Placeholder 4">
            <a:extLst>
              <a:ext uri="{FF2B5EF4-FFF2-40B4-BE49-F238E27FC236}">
                <a16:creationId xmlns:a16="http://schemas.microsoft.com/office/drawing/2014/main" id="{46190ADE-5629-464F-A071-EC229425B8C9}"/>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3</a:t>
            </a:r>
          </a:p>
        </p:txBody>
      </p:sp>
      <p:sp>
        <p:nvSpPr>
          <p:cNvPr id="19" name="Slide Number Placeholder 5">
            <a:extLst>
              <a:ext uri="{FF2B5EF4-FFF2-40B4-BE49-F238E27FC236}">
                <a16:creationId xmlns:a16="http://schemas.microsoft.com/office/drawing/2014/main" id="{AFF56054-C34D-3342-ADAF-114201C8D298}"/>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28</a:t>
            </a:fld>
            <a:endParaRPr lang="en-US" dirty="0">
              <a:solidFill>
                <a:srgbClr val="006937"/>
              </a:solidFill>
            </a:endParaRPr>
          </a:p>
        </p:txBody>
      </p:sp>
      <p:pic>
        <p:nvPicPr>
          <p:cNvPr id="6" name="Picture Placeholder 16">
            <a:extLst>
              <a:ext uri="{FF2B5EF4-FFF2-40B4-BE49-F238E27FC236}">
                <a16:creationId xmlns:a16="http://schemas.microsoft.com/office/drawing/2014/main" id="{C80AA799-5FC4-E143-A689-43371AF6E0E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32" t="-1626" r="-1101" b="-1771"/>
          <a:stretch/>
        </p:blipFill>
        <p:spPr>
          <a:xfrm>
            <a:off x="2647942" y="2138450"/>
            <a:ext cx="10458466" cy="6193208"/>
          </a:xfrm>
          <a:prstGeom prst="roundRect">
            <a:avLst>
              <a:gd name="adj" fmla="val 0"/>
            </a:avLst>
          </a:prstGeom>
          <a:noFill/>
        </p:spPr>
      </p:pic>
    </p:spTree>
    <p:extLst>
      <p:ext uri="{BB962C8B-B14F-4D97-AF65-F5344CB8AC3E}">
        <p14:creationId xmlns:p14="http://schemas.microsoft.com/office/powerpoint/2010/main" val="7705203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684632-A771-114D-8CF7-4EE3134990C2}"/>
              </a:ext>
            </a:extLst>
          </p:cNvPr>
          <p:cNvSpPr>
            <a:spLocks noGrp="1"/>
          </p:cNvSpPr>
          <p:nvPr>
            <p:ph sz="quarter" idx="29"/>
          </p:nvPr>
        </p:nvSpPr>
        <p:spPr>
          <a:xfrm rot="5400000">
            <a:off x="3310266" y="-3303120"/>
            <a:ext cx="3279913" cy="9886157"/>
          </a:xfrm>
          <a:prstGeom prst="round1Rect">
            <a:avLst>
              <a:gd name="adj" fmla="val 14387"/>
            </a:avLst>
          </a:prstGeom>
        </p:spPr>
        <p:txBody>
          <a:bodyPr/>
          <a:lstStyle/>
          <a:p>
            <a:r>
              <a:rPr lang="en-US" dirty="0"/>
              <a:t> </a:t>
            </a:r>
          </a:p>
        </p:txBody>
      </p:sp>
      <p:sp>
        <p:nvSpPr>
          <p:cNvPr id="27" name="Oval 26">
            <a:extLst>
              <a:ext uri="{FF2B5EF4-FFF2-40B4-BE49-F238E27FC236}">
                <a16:creationId xmlns:a16="http://schemas.microsoft.com/office/drawing/2014/main" id="{7FB04887-6ACC-4D45-A2D4-3B56EBA10E82}"/>
              </a:ext>
            </a:extLst>
          </p:cNvPr>
          <p:cNvSpPr/>
          <p:nvPr/>
        </p:nvSpPr>
        <p:spPr>
          <a:xfrm>
            <a:off x="7592526" y="3531272"/>
            <a:ext cx="3931810" cy="3391272"/>
          </a:xfrm>
          <a:prstGeom prst="ellipse">
            <a:avLst/>
          </a:prstGeom>
          <a:noFill/>
          <a:ln w="57150">
            <a:solidFill>
              <a:srgbClr val="006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Oval 27">
            <a:extLst>
              <a:ext uri="{FF2B5EF4-FFF2-40B4-BE49-F238E27FC236}">
                <a16:creationId xmlns:a16="http://schemas.microsoft.com/office/drawing/2014/main" id="{171695C3-3D4F-F342-A7FA-C11071C68B46}"/>
              </a:ext>
            </a:extLst>
          </p:cNvPr>
          <p:cNvSpPr/>
          <p:nvPr/>
        </p:nvSpPr>
        <p:spPr>
          <a:xfrm>
            <a:off x="7615351" y="2866768"/>
            <a:ext cx="6570205" cy="4720281"/>
          </a:xfrm>
          <a:prstGeom prst="ellipse">
            <a:avLst/>
          </a:prstGeom>
          <a:noFill/>
          <a:ln w="57150">
            <a:solidFill>
              <a:srgbClr val="006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9" name="Straight Connector 28">
            <a:extLst>
              <a:ext uri="{FF2B5EF4-FFF2-40B4-BE49-F238E27FC236}">
                <a16:creationId xmlns:a16="http://schemas.microsoft.com/office/drawing/2014/main" id="{56EF4983-D22A-2D40-B25A-93A6B9C460D9}"/>
              </a:ext>
            </a:extLst>
          </p:cNvPr>
          <p:cNvCxnSpPr>
            <a:cxnSpLocks/>
          </p:cNvCxnSpPr>
          <p:nvPr/>
        </p:nvCxnSpPr>
        <p:spPr>
          <a:xfrm flipV="1">
            <a:off x="3347763" y="5385315"/>
            <a:ext cx="4066291" cy="1"/>
          </a:xfrm>
          <a:prstGeom prst="line">
            <a:avLst/>
          </a:prstGeom>
          <a:ln w="57150">
            <a:solidFill>
              <a:srgbClr val="0065A1"/>
            </a:solidFill>
          </a:ln>
        </p:spPr>
        <p:style>
          <a:lnRef idx="1">
            <a:schemeClr val="accent1"/>
          </a:lnRef>
          <a:fillRef idx="0">
            <a:schemeClr val="accent1"/>
          </a:fillRef>
          <a:effectRef idx="0">
            <a:schemeClr val="accent1"/>
          </a:effectRef>
          <a:fontRef idx="minor">
            <a:schemeClr val="tx1"/>
          </a:fontRef>
        </p:style>
      </p:cxnSp>
      <p:pic>
        <p:nvPicPr>
          <p:cNvPr id="25" name="Picture Placeholder 14">
            <a:extLst>
              <a:ext uri="{FF2B5EF4-FFF2-40B4-BE49-F238E27FC236}">
                <a16:creationId xmlns:a16="http://schemas.microsoft.com/office/drawing/2014/main" id="{BE67FB44-83EB-3E46-B106-8D93A3DB1B3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263650" y="4318000"/>
            <a:ext cx="2207683" cy="1930400"/>
          </a:xfrm>
          <a:prstGeom prst="rect">
            <a:avLst/>
          </a:prstGeom>
        </p:spPr>
      </p:pic>
      <p:pic>
        <p:nvPicPr>
          <p:cNvPr id="26" name="Picture Placeholder 16">
            <a:extLst>
              <a:ext uri="{FF2B5EF4-FFF2-40B4-BE49-F238E27FC236}">
                <a16:creationId xmlns:a16="http://schemas.microsoft.com/office/drawing/2014/main" id="{97EE63F9-B40A-664D-8868-BFC158CD93E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108450" y="4318000"/>
            <a:ext cx="2207683" cy="1930400"/>
          </a:xfrm>
          <a:prstGeom prst="rect">
            <a:avLst/>
          </a:prstGeom>
        </p:spPr>
      </p:pic>
      <p:pic>
        <p:nvPicPr>
          <p:cNvPr id="35" name="Picture Placeholder 18">
            <a:extLst>
              <a:ext uri="{FF2B5EF4-FFF2-40B4-BE49-F238E27FC236}">
                <a16:creationId xmlns:a16="http://schemas.microsoft.com/office/drawing/2014/main" id="{7F92D84F-BA0F-E645-A821-32668DAFE5F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020983" y="4318000"/>
            <a:ext cx="2207683" cy="1930400"/>
          </a:xfrm>
          <a:prstGeom prst="rect">
            <a:avLst/>
          </a:prstGeom>
        </p:spPr>
      </p:pic>
      <p:pic>
        <p:nvPicPr>
          <p:cNvPr id="47" name="Picture Placeholder 20">
            <a:extLst>
              <a:ext uri="{FF2B5EF4-FFF2-40B4-BE49-F238E27FC236}">
                <a16:creationId xmlns:a16="http://schemas.microsoft.com/office/drawing/2014/main" id="{99941F84-0BD0-6C4A-8403-5348C91FAD6D}"/>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916583" y="4318000"/>
            <a:ext cx="2207683" cy="1930400"/>
          </a:xfrm>
          <a:prstGeom prst="rect">
            <a:avLst/>
          </a:prstGeom>
        </p:spPr>
      </p:pic>
      <p:pic>
        <p:nvPicPr>
          <p:cNvPr id="48" name="Picture Placeholder 22">
            <a:extLst>
              <a:ext uri="{FF2B5EF4-FFF2-40B4-BE49-F238E27FC236}">
                <a16:creationId xmlns:a16="http://schemas.microsoft.com/office/drawing/2014/main" id="{288F13E5-9B6E-2D40-8AD1-BB65844FD2F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2795250" y="4318000"/>
            <a:ext cx="2207683" cy="1930400"/>
          </a:xfrm>
          <a:prstGeom prst="rect">
            <a:avLst/>
          </a:prstGeom>
        </p:spPr>
      </p:pic>
      <p:sp>
        <p:nvSpPr>
          <p:cNvPr id="3" name="Text Placeholder 2">
            <a:extLst>
              <a:ext uri="{FF2B5EF4-FFF2-40B4-BE49-F238E27FC236}">
                <a16:creationId xmlns:a16="http://schemas.microsoft.com/office/drawing/2014/main" id="{9A9A8F9E-F8B8-324A-9497-86BE848E0D74}"/>
              </a:ext>
            </a:extLst>
          </p:cNvPr>
          <p:cNvSpPr>
            <a:spLocks noGrp="1"/>
          </p:cNvSpPr>
          <p:nvPr>
            <p:ph type="body" sz="quarter" idx="30"/>
          </p:nvPr>
        </p:nvSpPr>
        <p:spPr>
          <a:xfrm>
            <a:off x="541337" y="642938"/>
            <a:ext cx="8745538" cy="1503914"/>
          </a:xfrm>
        </p:spPr>
        <p:txBody>
          <a:bodyPr>
            <a:noAutofit/>
          </a:bodyPr>
          <a:lstStyle/>
          <a:p>
            <a:r>
              <a:rPr lang="en-GB" dirty="0"/>
              <a:t>From lines to circles!</a:t>
            </a:r>
          </a:p>
          <a:p>
            <a:pPr lvl="1"/>
            <a:r>
              <a:rPr lang="en-GB" b="0" dirty="0"/>
              <a:t>Think of as many ways as possible to reuse these items.</a:t>
            </a:r>
          </a:p>
          <a:p>
            <a:pPr lvl="1"/>
            <a:r>
              <a:rPr lang="en-GB" b="0" dirty="0"/>
              <a:t>Which items would you most like to help people recycle?</a:t>
            </a:r>
          </a:p>
        </p:txBody>
      </p:sp>
      <p:sp>
        <p:nvSpPr>
          <p:cNvPr id="17" name="Footer Placeholder 4">
            <a:extLst>
              <a:ext uri="{FF2B5EF4-FFF2-40B4-BE49-F238E27FC236}">
                <a16:creationId xmlns:a16="http://schemas.microsoft.com/office/drawing/2014/main" id="{46190ADE-5629-464F-A071-EC229425B8C9}"/>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3</a:t>
            </a:r>
          </a:p>
        </p:txBody>
      </p:sp>
      <p:sp>
        <p:nvSpPr>
          <p:cNvPr id="19" name="Slide Number Placeholder 5">
            <a:extLst>
              <a:ext uri="{FF2B5EF4-FFF2-40B4-BE49-F238E27FC236}">
                <a16:creationId xmlns:a16="http://schemas.microsoft.com/office/drawing/2014/main" id="{AFF56054-C34D-3342-ADAF-114201C8D298}"/>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29</a:t>
            </a:fld>
            <a:endParaRPr lang="en-US" dirty="0">
              <a:solidFill>
                <a:srgbClr val="006937"/>
              </a:solidFill>
            </a:endParaRPr>
          </a:p>
        </p:txBody>
      </p:sp>
      <p:sp>
        <p:nvSpPr>
          <p:cNvPr id="36" name="Triangle 35">
            <a:extLst>
              <a:ext uri="{FF2B5EF4-FFF2-40B4-BE49-F238E27FC236}">
                <a16:creationId xmlns:a16="http://schemas.microsoft.com/office/drawing/2014/main" id="{A12CA4CB-FE0E-3645-8C15-8F788E45A19A}"/>
              </a:ext>
            </a:extLst>
          </p:cNvPr>
          <p:cNvSpPr/>
          <p:nvPr/>
        </p:nvSpPr>
        <p:spPr>
          <a:xfrm rot="5400000">
            <a:off x="3511509" y="5240613"/>
            <a:ext cx="593175" cy="270933"/>
          </a:xfrm>
          <a:prstGeom prst="triangle">
            <a:avLst/>
          </a:prstGeom>
          <a:solidFill>
            <a:srgbClr val="0065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riangle 36">
            <a:extLst>
              <a:ext uri="{FF2B5EF4-FFF2-40B4-BE49-F238E27FC236}">
                <a16:creationId xmlns:a16="http://schemas.microsoft.com/office/drawing/2014/main" id="{4DFB7AEB-4BC5-BF43-A614-16F428B01F01}"/>
              </a:ext>
            </a:extLst>
          </p:cNvPr>
          <p:cNvSpPr/>
          <p:nvPr/>
        </p:nvSpPr>
        <p:spPr>
          <a:xfrm rot="5400000">
            <a:off x="6409856" y="5240613"/>
            <a:ext cx="593175" cy="270933"/>
          </a:xfrm>
          <a:prstGeom prst="triangle">
            <a:avLst/>
          </a:prstGeom>
          <a:solidFill>
            <a:srgbClr val="0065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riangle 37">
            <a:extLst>
              <a:ext uri="{FF2B5EF4-FFF2-40B4-BE49-F238E27FC236}">
                <a16:creationId xmlns:a16="http://schemas.microsoft.com/office/drawing/2014/main" id="{39BB32BD-06BC-EC46-882A-8F8C6D6FB233}"/>
              </a:ext>
            </a:extLst>
          </p:cNvPr>
          <p:cNvSpPr/>
          <p:nvPr/>
        </p:nvSpPr>
        <p:spPr>
          <a:xfrm rot="5400000">
            <a:off x="9261843" y="3410949"/>
            <a:ext cx="593175" cy="270933"/>
          </a:xfrm>
          <a:prstGeom prst="triangle">
            <a:avLst/>
          </a:prstGeom>
          <a:solidFill>
            <a:srgbClr val="0065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riangle 38">
            <a:extLst>
              <a:ext uri="{FF2B5EF4-FFF2-40B4-BE49-F238E27FC236}">
                <a16:creationId xmlns:a16="http://schemas.microsoft.com/office/drawing/2014/main" id="{829102DC-D6A9-E44E-8B59-BC9D3E122F37}"/>
              </a:ext>
            </a:extLst>
          </p:cNvPr>
          <p:cNvSpPr/>
          <p:nvPr/>
        </p:nvSpPr>
        <p:spPr>
          <a:xfrm rot="5400000">
            <a:off x="10710008" y="2719835"/>
            <a:ext cx="593175" cy="270933"/>
          </a:xfrm>
          <a:prstGeom prst="triangle">
            <a:avLst/>
          </a:prstGeom>
          <a:solidFill>
            <a:srgbClr val="0065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riangle 39">
            <a:extLst>
              <a:ext uri="{FF2B5EF4-FFF2-40B4-BE49-F238E27FC236}">
                <a16:creationId xmlns:a16="http://schemas.microsoft.com/office/drawing/2014/main" id="{DB23C07C-BB61-DB48-B084-2A91BDB54E41}"/>
              </a:ext>
            </a:extLst>
          </p:cNvPr>
          <p:cNvSpPr/>
          <p:nvPr/>
        </p:nvSpPr>
        <p:spPr>
          <a:xfrm rot="5400000">
            <a:off x="10710008" y="7440118"/>
            <a:ext cx="593175" cy="270933"/>
          </a:xfrm>
          <a:prstGeom prst="triangle">
            <a:avLst/>
          </a:prstGeom>
          <a:solidFill>
            <a:srgbClr val="0065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riangle 40">
            <a:extLst>
              <a:ext uri="{FF2B5EF4-FFF2-40B4-BE49-F238E27FC236}">
                <a16:creationId xmlns:a16="http://schemas.microsoft.com/office/drawing/2014/main" id="{A4542B93-9606-DE4D-92AF-391F22585C46}"/>
              </a:ext>
            </a:extLst>
          </p:cNvPr>
          <p:cNvSpPr/>
          <p:nvPr/>
        </p:nvSpPr>
        <p:spPr>
          <a:xfrm rot="5400000">
            <a:off x="9261843" y="6796701"/>
            <a:ext cx="593175" cy="270933"/>
          </a:xfrm>
          <a:prstGeom prst="triangle">
            <a:avLst/>
          </a:prstGeom>
          <a:solidFill>
            <a:srgbClr val="0065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 Placeholder 2">
            <a:extLst>
              <a:ext uri="{FF2B5EF4-FFF2-40B4-BE49-F238E27FC236}">
                <a16:creationId xmlns:a16="http://schemas.microsoft.com/office/drawing/2014/main" id="{F664C1CA-AE01-894C-A6B7-46EDAD355775}"/>
              </a:ext>
            </a:extLst>
          </p:cNvPr>
          <p:cNvSpPr txBox="1">
            <a:spLocks/>
          </p:cNvSpPr>
          <p:nvPr/>
        </p:nvSpPr>
        <p:spPr>
          <a:xfrm>
            <a:off x="1263650" y="6045200"/>
            <a:ext cx="2207683" cy="575733"/>
          </a:xfrm>
          <a:prstGeom prst="round1Rect">
            <a:avLst>
              <a:gd name="adj" fmla="val 15519"/>
            </a:avLst>
          </a:prstGeom>
          <a:solidFill>
            <a:srgbClr val="0065A1"/>
          </a:solidFill>
        </p:spPr>
        <p:txBody>
          <a:bodyPr lIns="216000"/>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dirty="0">
                <a:solidFill>
                  <a:schemeClr val="bg1"/>
                </a:solidFill>
              </a:rPr>
              <a:t>Materials</a:t>
            </a:r>
          </a:p>
        </p:txBody>
      </p:sp>
      <p:sp>
        <p:nvSpPr>
          <p:cNvPr id="43" name="Text Placeholder 4">
            <a:extLst>
              <a:ext uri="{FF2B5EF4-FFF2-40B4-BE49-F238E27FC236}">
                <a16:creationId xmlns:a16="http://schemas.microsoft.com/office/drawing/2014/main" id="{2B40B3BC-46C8-4640-86E1-F0035390907F}"/>
              </a:ext>
            </a:extLst>
          </p:cNvPr>
          <p:cNvSpPr txBox="1">
            <a:spLocks/>
          </p:cNvSpPr>
          <p:nvPr/>
        </p:nvSpPr>
        <p:spPr>
          <a:xfrm>
            <a:off x="4108450" y="6045200"/>
            <a:ext cx="2207683" cy="575733"/>
          </a:xfrm>
          <a:prstGeom prst="round1Rect">
            <a:avLst>
              <a:gd name="adj" fmla="val 15519"/>
            </a:avLst>
          </a:prstGeom>
          <a:solidFill>
            <a:srgbClr val="0065A1"/>
          </a:solidFill>
        </p:spPr>
        <p:txBody>
          <a:bodyPr lIns="216000"/>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dirty="0">
                <a:solidFill>
                  <a:schemeClr val="bg1"/>
                </a:solidFill>
              </a:rPr>
              <a:t>Make less</a:t>
            </a:r>
          </a:p>
        </p:txBody>
      </p:sp>
      <p:sp>
        <p:nvSpPr>
          <p:cNvPr id="44" name="Text Placeholder 6">
            <a:extLst>
              <a:ext uri="{FF2B5EF4-FFF2-40B4-BE49-F238E27FC236}">
                <a16:creationId xmlns:a16="http://schemas.microsoft.com/office/drawing/2014/main" id="{43721750-8870-9B40-97BE-CD6EF7686CAF}"/>
              </a:ext>
            </a:extLst>
          </p:cNvPr>
          <p:cNvSpPr txBox="1">
            <a:spLocks/>
          </p:cNvSpPr>
          <p:nvPr/>
        </p:nvSpPr>
        <p:spPr>
          <a:xfrm>
            <a:off x="7020983" y="6045200"/>
            <a:ext cx="2207683" cy="575733"/>
          </a:xfrm>
          <a:prstGeom prst="round1Rect">
            <a:avLst>
              <a:gd name="adj" fmla="val 15519"/>
            </a:avLst>
          </a:prstGeom>
          <a:solidFill>
            <a:srgbClr val="0065A1"/>
          </a:solidFill>
        </p:spPr>
        <p:txBody>
          <a:bodyPr lIns="216000"/>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dirty="0">
                <a:solidFill>
                  <a:schemeClr val="bg1"/>
                </a:solidFill>
              </a:rPr>
              <a:t>Use</a:t>
            </a:r>
          </a:p>
        </p:txBody>
      </p:sp>
      <p:sp>
        <p:nvSpPr>
          <p:cNvPr id="45" name="Text Placeholder 8">
            <a:extLst>
              <a:ext uri="{FF2B5EF4-FFF2-40B4-BE49-F238E27FC236}">
                <a16:creationId xmlns:a16="http://schemas.microsoft.com/office/drawing/2014/main" id="{6000E6F9-4F02-F241-AA19-66F0A3DD04D6}"/>
              </a:ext>
            </a:extLst>
          </p:cNvPr>
          <p:cNvSpPr txBox="1">
            <a:spLocks/>
          </p:cNvSpPr>
          <p:nvPr/>
        </p:nvSpPr>
        <p:spPr>
          <a:xfrm>
            <a:off x="9916583" y="6045200"/>
            <a:ext cx="2207683" cy="575733"/>
          </a:xfrm>
          <a:prstGeom prst="round1Rect">
            <a:avLst>
              <a:gd name="adj" fmla="val 15519"/>
            </a:avLst>
          </a:prstGeom>
          <a:solidFill>
            <a:srgbClr val="0065A1"/>
          </a:solidFill>
        </p:spPr>
        <p:txBody>
          <a:bodyPr lIns="216000"/>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dirty="0">
                <a:solidFill>
                  <a:schemeClr val="bg1"/>
                </a:solidFill>
              </a:rPr>
              <a:t>Reuse</a:t>
            </a:r>
          </a:p>
        </p:txBody>
      </p:sp>
      <p:sp>
        <p:nvSpPr>
          <p:cNvPr id="46" name="Text Placeholder 10">
            <a:extLst>
              <a:ext uri="{FF2B5EF4-FFF2-40B4-BE49-F238E27FC236}">
                <a16:creationId xmlns:a16="http://schemas.microsoft.com/office/drawing/2014/main" id="{116DE058-7BA9-644F-ADB5-7279716C5943}"/>
              </a:ext>
            </a:extLst>
          </p:cNvPr>
          <p:cNvSpPr txBox="1">
            <a:spLocks/>
          </p:cNvSpPr>
          <p:nvPr/>
        </p:nvSpPr>
        <p:spPr>
          <a:xfrm>
            <a:off x="12795250" y="6045200"/>
            <a:ext cx="2207683" cy="575733"/>
          </a:xfrm>
          <a:prstGeom prst="round1Rect">
            <a:avLst>
              <a:gd name="adj" fmla="val 15519"/>
            </a:avLst>
          </a:prstGeom>
          <a:solidFill>
            <a:srgbClr val="0065A1"/>
          </a:solidFill>
        </p:spPr>
        <p:txBody>
          <a:bodyPr lIns="216000"/>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dirty="0">
                <a:solidFill>
                  <a:schemeClr val="bg1"/>
                </a:solidFill>
              </a:rPr>
              <a:t>Recycle</a:t>
            </a:r>
          </a:p>
        </p:txBody>
      </p:sp>
    </p:spTree>
    <p:extLst>
      <p:ext uri="{BB962C8B-B14F-4D97-AF65-F5344CB8AC3E}">
        <p14:creationId xmlns:p14="http://schemas.microsoft.com/office/powerpoint/2010/main" val="362556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pPr>
              <a:spcAft>
                <a:spcPts val="0"/>
              </a:spcAft>
            </a:pPr>
            <a:r>
              <a:rPr lang="en-GB" dirty="0"/>
              <a:t>Curriculum links - England </a:t>
            </a:r>
            <a:endParaRPr lang="en-GB" b="0" dirty="0"/>
          </a:p>
        </p:txBody>
      </p:sp>
      <p:sp>
        <p:nvSpPr>
          <p:cNvPr id="3" name="Content Placeholder 2">
            <a:extLst>
              <a:ext uri="{FF2B5EF4-FFF2-40B4-BE49-F238E27FC236}">
                <a16:creationId xmlns:a16="http://schemas.microsoft.com/office/drawing/2014/main" id="{05A9CC8A-6635-5B40-98B6-50D52F762423}"/>
              </a:ext>
            </a:extLst>
          </p:cNvPr>
          <p:cNvSpPr>
            <a:spLocks noGrp="1"/>
          </p:cNvSpPr>
          <p:nvPr>
            <p:ph idx="1"/>
          </p:nvPr>
        </p:nvSpPr>
        <p:spPr>
          <a:xfrm>
            <a:off x="1131911" y="2823820"/>
            <a:ext cx="5440340" cy="4814109"/>
          </a:xfrm>
        </p:spPr>
        <p:txBody>
          <a:bodyPr>
            <a:noAutofit/>
          </a:bodyPr>
          <a:lstStyle/>
          <a:p>
            <a:pPr>
              <a:spcBef>
                <a:spcPts val="600"/>
              </a:spcBef>
              <a:spcAft>
                <a:spcPts val="0"/>
              </a:spcAft>
            </a:pPr>
            <a:r>
              <a:rPr lang="en-US" sz="1400" dirty="0">
                <a:solidFill>
                  <a:srgbClr val="000000"/>
                </a:solidFill>
              </a:rPr>
              <a:t>PSHE Association Programme of Study: Living in the </a:t>
            </a:r>
            <a:br>
              <a:rPr lang="en-US" sz="1400" dirty="0">
                <a:solidFill>
                  <a:srgbClr val="000000"/>
                </a:solidFill>
              </a:rPr>
            </a:br>
            <a:r>
              <a:rPr lang="en-US" sz="1400" dirty="0">
                <a:solidFill>
                  <a:srgbClr val="000000"/>
                </a:solidFill>
              </a:rPr>
              <a:t>Wider World </a:t>
            </a:r>
            <a:endParaRPr lang="en-US" sz="1400" b="0" dirty="0">
              <a:solidFill>
                <a:srgbClr val="000000"/>
              </a:solidFill>
            </a:endParaRPr>
          </a:p>
          <a:p>
            <a:pPr>
              <a:spcBef>
                <a:spcPts val="0"/>
              </a:spcBef>
              <a:spcAft>
                <a:spcPts val="0"/>
              </a:spcAft>
            </a:pPr>
            <a:r>
              <a:rPr lang="en-US" sz="1400" b="0" dirty="0">
                <a:solidFill>
                  <a:srgbClr val="000000"/>
                </a:solidFill>
              </a:rPr>
              <a:t>L4. the importance of having compassion towards others; shared responsibilities we all have for caring for other people and living things; how to show care and concern for others </a:t>
            </a:r>
          </a:p>
          <a:p>
            <a:pPr>
              <a:spcBef>
                <a:spcPts val="600"/>
              </a:spcBef>
              <a:spcAft>
                <a:spcPts val="0"/>
              </a:spcAft>
            </a:pPr>
            <a:r>
              <a:rPr lang="en-US" sz="1400" b="0" dirty="0">
                <a:solidFill>
                  <a:srgbClr val="000000"/>
                </a:solidFill>
              </a:rPr>
              <a:t>L5. ways of carrying out shared responsibilities for protecting the environment in school and at home; how everyday choices can affect the environment (e.g. reducing, reusing, recycling; food choices) </a:t>
            </a:r>
          </a:p>
          <a:p>
            <a:pPr>
              <a:spcBef>
                <a:spcPts val="600"/>
              </a:spcBef>
              <a:spcAft>
                <a:spcPts val="0"/>
              </a:spcAft>
            </a:pPr>
            <a:r>
              <a:rPr lang="en-US" sz="1400" b="0" dirty="0">
                <a:solidFill>
                  <a:srgbClr val="000000"/>
                </a:solidFill>
              </a:rPr>
              <a:t>L19. that people’s spending decisions can affect others and the environment (e.g. Fair trade, buying single-use plastics, or giving to charity)</a:t>
            </a:r>
          </a:p>
          <a:p>
            <a:pPr>
              <a:spcBef>
                <a:spcPts val="600"/>
              </a:spcBef>
              <a:spcAft>
                <a:spcPts val="0"/>
              </a:spcAft>
            </a:pPr>
            <a:r>
              <a:rPr lang="en-GB" sz="1400" dirty="0">
                <a:solidFill>
                  <a:srgbClr val="000000"/>
                </a:solidFill>
              </a:rPr>
              <a:t>Citizenship, KS2 </a:t>
            </a:r>
            <a:endParaRPr lang="en-GB" sz="1400" b="0" dirty="0">
              <a:solidFill>
                <a:srgbClr val="000000"/>
              </a:solidFill>
            </a:endParaRPr>
          </a:p>
          <a:p>
            <a:pPr marL="285750" indent="-285750">
              <a:spcBef>
                <a:spcPts val="0"/>
              </a:spcBef>
              <a:spcAft>
                <a:spcPts val="0"/>
              </a:spcAft>
              <a:buFont typeface="Arial" panose="020B0604020202020204" pitchFamily="34" charset="0"/>
              <a:buChar char="•"/>
            </a:pPr>
            <a:r>
              <a:rPr lang="en-US" sz="1400" b="0" dirty="0">
                <a:solidFill>
                  <a:srgbClr val="000000"/>
                </a:solidFill>
              </a:rPr>
              <a:t>Developing confidence and responsibility and making the most of their abilities </a:t>
            </a:r>
          </a:p>
          <a:p>
            <a:pPr marL="742950" lvl="1" indent="-285750">
              <a:spcBef>
                <a:spcPts val="0"/>
              </a:spcBef>
              <a:spcAft>
                <a:spcPts val="0"/>
              </a:spcAft>
              <a:buFont typeface="Arial" panose="020B0604020202020204" pitchFamily="34" charset="0"/>
              <a:buChar char="•"/>
            </a:pPr>
            <a:r>
              <a:rPr lang="en-US" sz="1400" b="0" dirty="0">
                <a:solidFill>
                  <a:srgbClr val="000000"/>
                </a:solidFill>
              </a:rPr>
              <a:t>a. to talk and write about their opinions, and explain their views, on issues that affect themselves and society; </a:t>
            </a:r>
          </a:p>
          <a:p>
            <a:pPr marL="742950" lvl="1" indent="-285750">
              <a:spcBef>
                <a:spcPts val="0"/>
              </a:spcBef>
              <a:spcAft>
                <a:spcPts val="0"/>
              </a:spcAft>
              <a:buFont typeface="Arial" panose="020B0604020202020204" pitchFamily="34" charset="0"/>
              <a:buChar char="•"/>
            </a:pPr>
            <a:r>
              <a:rPr lang="en-US" sz="1400" b="0" dirty="0">
                <a:solidFill>
                  <a:srgbClr val="000000"/>
                </a:solidFill>
              </a:rPr>
              <a:t>c. to face new challenges positively by collecting information, looking for help, making responsible choices, and taking action. </a:t>
            </a:r>
          </a:p>
          <a:p>
            <a:pPr marL="285750" indent="-285750">
              <a:spcBef>
                <a:spcPts val="0"/>
              </a:spcBef>
              <a:spcAft>
                <a:spcPts val="0"/>
              </a:spcAft>
              <a:buFont typeface="Arial" panose="020B0604020202020204" pitchFamily="34" charset="0"/>
              <a:buChar char="•"/>
            </a:pPr>
            <a:r>
              <a:rPr lang="en-US" sz="1400" b="0" dirty="0">
                <a:solidFill>
                  <a:srgbClr val="000000"/>
                </a:solidFill>
              </a:rPr>
              <a:t>Preparing to play an active role as citizens </a:t>
            </a:r>
          </a:p>
          <a:p>
            <a:pPr marL="742950" lvl="1" indent="-285750">
              <a:spcBef>
                <a:spcPts val="0"/>
              </a:spcBef>
              <a:spcAft>
                <a:spcPts val="0"/>
              </a:spcAft>
              <a:buFont typeface="Arial" panose="020B0604020202020204" pitchFamily="34" charset="0"/>
              <a:buChar char="•"/>
            </a:pPr>
            <a:r>
              <a:rPr lang="en-US" sz="1400" b="0" dirty="0">
                <a:solidFill>
                  <a:srgbClr val="000000"/>
                </a:solidFill>
              </a:rPr>
              <a:t>a. to research, discuss and debate topical issues, problems and events; </a:t>
            </a:r>
          </a:p>
        </p:txBody>
      </p:sp>
      <p:sp>
        <p:nvSpPr>
          <p:cNvPr id="7" name="Footer Placeholder 4">
            <a:extLst>
              <a:ext uri="{FF2B5EF4-FFF2-40B4-BE49-F238E27FC236}">
                <a16:creationId xmlns:a16="http://schemas.microsoft.com/office/drawing/2014/main" id="{1EA42526-D67D-9C4E-8B8D-B3D077DFFE20}"/>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1</a:t>
            </a:r>
          </a:p>
        </p:txBody>
      </p:sp>
      <p:sp>
        <p:nvSpPr>
          <p:cNvPr id="8" name="Slide Number Placeholder 5">
            <a:extLst>
              <a:ext uri="{FF2B5EF4-FFF2-40B4-BE49-F238E27FC236}">
                <a16:creationId xmlns:a16="http://schemas.microsoft.com/office/drawing/2014/main" id="{FEDB2845-FA8D-464E-92F3-7C7C2F7AFA7A}"/>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3</a:t>
            </a:fld>
            <a:endParaRPr lang="en-US" dirty="0"/>
          </a:p>
        </p:txBody>
      </p:sp>
      <p:sp>
        <p:nvSpPr>
          <p:cNvPr id="6" name="TextBox 5">
            <a:extLst>
              <a:ext uri="{FF2B5EF4-FFF2-40B4-BE49-F238E27FC236}">
                <a16:creationId xmlns:a16="http://schemas.microsoft.com/office/drawing/2014/main" id="{83478CDD-051E-4638-A60A-E4034C590039}"/>
              </a:ext>
            </a:extLst>
          </p:cNvPr>
          <p:cNvSpPr txBox="1"/>
          <p:nvPr/>
        </p:nvSpPr>
        <p:spPr>
          <a:xfrm>
            <a:off x="6995884" y="2823820"/>
            <a:ext cx="5268687" cy="5124480"/>
          </a:xfrm>
          <a:prstGeom prst="rect">
            <a:avLst/>
          </a:prstGeom>
          <a:noFill/>
        </p:spPr>
        <p:txBody>
          <a:bodyPr wrap="square">
            <a:spAutoFit/>
          </a:bodyPr>
          <a:lstStyle/>
          <a:p>
            <a:pPr marL="742950" lvl="1" indent="-285750">
              <a:buFont typeface="Arial" panose="020B0604020202020204" pitchFamily="34" charset="0"/>
              <a:buChar char="•"/>
            </a:pPr>
            <a:r>
              <a:rPr lang="en-US" sz="1400" dirty="0">
                <a:solidFill>
                  <a:srgbClr val="000000"/>
                </a:solidFill>
                <a:latin typeface="Arial" panose="020B0604020202020204" pitchFamily="34" charset="0"/>
                <a:cs typeface="Arial" panose="020B0604020202020204" pitchFamily="34" charset="0"/>
              </a:rPr>
              <a:t>j. that resources can be allocated in different ways and that these economic choices affect; individuals, communities and the sustainability of the environment. </a:t>
            </a:r>
            <a:endParaRPr lang="en-GB" sz="1400" b="1" i="0" u="none" strike="noStrike" baseline="0" dirty="0">
              <a:solidFill>
                <a:srgbClr val="000000"/>
              </a:solidFill>
              <a:latin typeface="Arial" panose="020B0604020202020204" pitchFamily="34" charset="0"/>
              <a:cs typeface="Arial" panose="020B0604020202020204" pitchFamily="34" charset="0"/>
            </a:endParaRPr>
          </a:p>
          <a:p>
            <a:pPr>
              <a:spcBef>
                <a:spcPts val="600"/>
              </a:spcBef>
            </a:pPr>
            <a:r>
              <a:rPr lang="en-GB" sz="1400" b="1" i="0" u="none" strike="noStrike" baseline="0" dirty="0">
                <a:solidFill>
                  <a:srgbClr val="000000"/>
                </a:solidFill>
                <a:latin typeface="Arial" panose="020B0604020202020204" pitchFamily="34" charset="0"/>
                <a:cs typeface="Arial" panose="020B0604020202020204" pitchFamily="34" charset="0"/>
              </a:rPr>
              <a:t>Science, KS2 </a:t>
            </a:r>
            <a:endParaRPr lang="en-GB" sz="1400" b="0" i="0" u="none" strike="noStrike" baseline="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Properties and changes of materials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compare and group together everyday materials on the basis of their properties, including their hardness, solubility, transparency, conductivity (electrical and thermal), and response to magnets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give reasons, based on evidence from comparative and fair tests, for the particular uses of everyday materials, including metals, wood and plastic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explain that some changes result in the formation of new materials, and that this kind of change is not usually reversible, including changes associated with burning and the action of acid on bicarbonate of soda. </a:t>
            </a:r>
            <a:endParaRPr lang="en-GB" sz="1400" b="0" i="0" u="none" strike="noStrike" baseline="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Living things and their habitats </a:t>
            </a:r>
          </a:p>
          <a:p>
            <a:pPr marL="742950" lvl="1"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cs typeface="Arial" panose="020B0604020202020204" pitchFamily="34" charset="0"/>
              </a:rPr>
              <a:t>recognise</a:t>
            </a:r>
            <a:r>
              <a:rPr lang="en-US" sz="1400" b="0" i="0" u="none" strike="noStrike" baseline="0" dirty="0">
                <a:solidFill>
                  <a:srgbClr val="000000"/>
                </a:solidFill>
                <a:latin typeface="Arial" panose="020B0604020202020204" pitchFamily="34" charset="0"/>
                <a:cs typeface="Arial" panose="020B0604020202020204" pitchFamily="34" charset="0"/>
              </a:rPr>
              <a:t> that environments can change and that this can sometimes pose dangers to living things. </a:t>
            </a:r>
          </a:p>
          <a:p>
            <a:endParaRPr lang="en-GB" sz="1400" b="0" i="0" u="none" strike="noStrike" baseline="0" dirty="0">
              <a:solidFill>
                <a:srgbClr val="000000"/>
              </a:solidFill>
              <a:latin typeface="Arial" panose="020B0604020202020204" pitchFamily="34" charset="0"/>
              <a:cs typeface="Arial" panose="020B0604020202020204" pitchFamily="34" charset="0"/>
            </a:endParaRPr>
          </a:p>
          <a:p>
            <a:r>
              <a:rPr lang="en-GB" sz="1400" b="1" i="0" u="none" strike="noStrike" baseline="0" dirty="0">
                <a:solidFill>
                  <a:srgbClr val="000000"/>
                </a:solidFill>
                <a:latin typeface="Arial" panose="020B0604020202020204" pitchFamily="34" charset="0"/>
                <a:cs typeface="Arial" panose="020B0604020202020204" pitchFamily="34" charset="0"/>
              </a:rPr>
              <a:t>Geography, KS2 </a:t>
            </a:r>
            <a:endParaRPr lang="en-GB" sz="1400" b="0" i="0" u="none" strike="noStrike" baseline="0" dirty="0">
              <a:solidFill>
                <a:srgbClr val="000000"/>
              </a:solidFill>
              <a:latin typeface="Arial" panose="020B0604020202020204" pitchFamily="34" charset="0"/>
              <a:cs typeface="Arial" panose="020B0604020202020204" pitchFamily="34" charset="0"/>
            </a:endParaRPr>
          </a:p>
          <a:p>
            <a:r>
              <a:rPr lang="en-US" sz="1400" b="0" i="0" u="none" strike="noStrike" baseline="0" dirty="0">
                <a:solidFill>
                  <a:srgbClr val="000000"/>
                </a:solidFill>
                <a:latin typeface="Arial" panose="020B0604020202020204" pitchFamily="34" charset="0"/>
                <a:cs typeface="Arial" panose="020B0604020202020204" pitchFamily="34" charset="0"/>
              </a:rPr>
              <a:t>The distribution of natural resources including energy, food, minerals and water</a:t>
            </a:r>
          </a:p>
        </p:txBody>
      </p:sp>
    </p:spTree>
    <p:extLst>
      <p:ext uri="{BB962C8B-B14F-4D97-AF65-F5344CB8AC3E}">
        <p14:creationId xmlns:p14="http://schemas.microsoft.com/office/powerpoint/2010/main" val="36683172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684632-A771-114D-8CF7-4EE3134990C2}"/>
              </a:ext>
            </a:extLst>
          </p:cNvPr>
          <p:cNvSpPr>
            <a:spLocks noGrp="1"/>
          </p:cNvSpPr>
          <p:nvPr>
            <p:ph sz="quarter" idx="29"/>
          </p:nvPr>
        </p:nvSpPr>
        <p:spPr>
          <a:xfrm rot="5400000">
            <a:off x="2669953" y="-2662806"/>
            <a:ext cx="2544414" cy="7870031"/>
          </a:xfrm>
          <a:prstGeom prst="round1Rect">
            <a:avLst>
              <a:gd name="adj" fmla="val 14387"/>
            </a:avLst>
          </a:prstGeom>
        </p:spPr>
        <p:txBody>
          <a:bodyPr/>
          <a:lstStyle/>
          <a:p>
            <a:r>
              <a:rPr lang="en-US" dirty="0"/>
              <a:t> </a:t>
            </a:r>
          </a:p>
        </p:txBody>
      </p:sp>
      <p:sp>
        <p:nvSpPr>
          <p:cNvPr id="3" name="Text Placeholder 2">
            <a:extLst>
              <a:ext uri="{FF2B5EF4-FFF2-40B4-BE49-F238E27FC236}">
                <a16:creationId xmlns:a16="http://schemas.microsoft.com/office/drawing/2014/main" id="{9A9A8F9E-F8B8-324A-9497-86BE848E0D74}"/>
              </a:ext>
            </a:extLst>
          </p:cNvPr>
          <p:cNvSpPr>
            <a:spLocks noGrp="1"/>
          </p:cNvSpPr>
          <p:nvPr>
            <p:ph type="body" sz="quarter" idx="30"/>
          </p:nvPr>
        </p:nvSpPr>
        <p:spPr>
          <a:xfrm>
            <a:off x="541337" y="642938"/>
            <a:ext cx="8745538" cy="1503914"/>
          </a:xfrm>
        </p:spPr>
        <p:txBody>
          <a:bodyPr>
            <a:noAutofit/>
          </a:bodyPr>
          <a:lstStyle/>
          <a:p>
            <a:r>
              <a:rPr lang="en-GB" dirty="0"/>
              <a:t>What new actions </a:t>
            </a:r>
            <a:br>
              <a:rPr lang="en-GB" dirty="0"/>
            </a:br>
            <a:r>
              <a:rPr lang="en-GB" dirty="0"/>
              <a:t>will we take?</a:t>
            </a:r>
          </a:p>
        </p:txBody>
      </p:sp>
      <p:sp>
        <p:nvSpPr>
          <p:cNvPr id="17" name="Footer Placeholder 4">
            <a:extLst>
              <a:ext uri="{FF2B5EF4-FFF2-40B4-BE49-F238E27FC236}">
                <a16:creationId xmlns:a16="http://schemas.microsoft.com/office/drawing/2014/main" id="{46190ADE-5629-464F-A071-EC229425B8C9}"/>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3</a:t>
            </a:r>
          </a:p>
        </p:txBody>
      </p:sp>
      <p:sp>
        <p:nvSpPr>
          <p:cNvPr id="19" name="Slide Number Placeholder 5">
            <a:extLst>
              <a:ext uri="{FF2B5EF4-FFF2-40B4-BE49-F238E27FC236}">
                <a16:creationId xmlns:a16="http://schemas.microsoft.com/office/drawing/2014/main" id="{AFF56054-C34D-3342-ADAF-114201C8D298}"/>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30</a:t>
            </a:fld>
            <a:endParaRPr lang="en-US" dirty="0">
              <a:solidFill>
                <a:srgbClr val="006937"/>
              </a:solidFill>
            </a:endParaRPr>
          </a:p>
        </p:txBody>
      </p:sp>
      <p:pic>
        <p:nvPicPr>
          <p:cNvPr id="7" name="Picture 6" descr="Table&#10;&#10;Description automatically generated">
            <a:extLst>
              <a:ext uri="{FF2B5EF4-FFF2-40B4-BE49-F238E27FC236}">
                <a16:creationId xmlns:a16="http://schemas.microsoft.com/office/drawing/2014/main" id="{E26FA361-2384-8F45-A8B0-F807BC5292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83956" y="1935553"/>
            <a:ext cx="8605837" cy="5992072"/>
          </a:xfrm>
          <a:prstGeom prst="rect">
            <a:avLst/>
          </a:prstGeom>
          <a:effectLst>
            <a:outerShdw blurRad="50800" dist="38100" dir="2700000" algn="tl" rotWithShape="0">
              <a:prstClr val="black">
                <a:alpha val="17817"/>
              </a:prstClr>
            </a:outerShdw>
          </a:effectLst>
        </p:spPr>
      </p:pic>
    </p:spTree>
    <p:extLst>
      <p:ext uri="{BB962C8B-B14F-4D97-AF65-F5344CB8AC3E}">
        <p14:creationId xmlns:p14="http://schemas.microsoft.com/office/powerpoint/2010/main" val="4027067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F74192-6D20-2947-95AD-7D3631F9C624}"/>
              </a:ext>
            </a:extLst>
          </p:cNvPr>
          <p:cNvSpPr>
            <a:spLocks noGrp="1"/>
          </p:cNvSpPr>
          <p:nvPr>
            <p:ph sz="quarter" idx="29"/>
          </p:nvPr>
        </p:nvSpPr>
        <p:spPr/>
        <p:txBody>
          <a:bodyPr/>
          <a:lstStyle/>
          <a:p>
            <a:r>
              <a:rPr lang="en-US" dirty="0"/>
              <a:t> </a:t>
            </a:r>
          </a:p>
        </p:txBody>
      </p:sp>
      <p:sp>
        <p:nvSpPr>
          <p:cNvPr id="3" name="Text Placeholder 2">
            <a:extLst>
              <a:ext uri="{FF2B5EF4-FFF2-40B4-BE49-F238E27FC236}">
                <a16:creationId xmlns:a16="http://schemas.microsoft.com/office/drawing/2014/main" id="{6D736EB3-ED5D-2B4D-BEBC-774645AE21D5}"/>
              </a:ext>
            </a:extLst>
          </p:cNvPr>
          <p:cNvSpPr>
            <a:spLocks noGrp="1"/>
          </p:cNvSpPr>
          <p:nvPr>
            <p:ph type="body" sz="quarter" idx="30"/>
          </p:nvPr>
        </p:nvSpPr>
        <p:spPr>
          <a:xfrm>
            <a:off x="541337" y="642938"/>
            <a:ext cx="6916737" cy="1500187"/>
          </a:xfrm>
        </p:spPr>
        <p:txBody>
          <a:bodyPr>
            <a:noAutofit/>
          </a:bodyPr>
          <a:lstStyle/>
          <a:p>
            <a:r>
              <a:rPr lang="en-GB" dirty="0"/>
              <a:t>Here are some ideas!</a:t>
            </a:r>
          </a:p>
        </p:txBody>
      </p:sp>
      <p:sp>
        <p:nvSpPr>
          <p:cNvPr id="5" name="Text Placeholder 4">
            <a:extLst>
              <a:ext uri="{FF2B5EF4-FFF2-40B4-BE49-F238E27FC236}">
                <a16:creationId xmlns:a16="http://schemas.microsoft.com/office/drawing/2014/main" id="{C10B7364-4139-884F-A479-B0179DC6C958}"/>
              </a:ext>
            </a:extLst>
          </p:cNvPr>
          <p:cNvSpPr>
            <a:spLocks noGrp="1"/>
          </p:cNvSpPr>
          <p:nvPr>
            <p:ph type="body" sz="quarter" idx="34"/>
          </p:nvPr>
        </p:nvSpPr>
        <p:spPr/>
        <p:txBody>
          <a:bodyPr>
            <a:noAutofit/>
          </a:bodyPr>
          <a:lstStyle/>
          <a:p>
            <a:pPr marL="114300">
              <a:lnSpc>
                <a:spcPct val="100000"/>
              </a:lnSpc>
              <a:spcBef>
                <a:spcPts val="0"/>
              </a:spcBef>
              <a:spcAft>
                <a:spcPts val="1800"/>
              </a:spcAft>
              <a:buSzPts val="1800"/>
            </a:pPr>
            <a:r>
              <a:rPr lang="en-GB" dirty="0">
                <a:solidFill>
                  <a:srgbClr val="61A60E"/>
                </a:solidFill>
              </a:rPr>
              <a:t>Reuse more:</a:t>
            </a:r>
          </a:p>
          <a:p>
            <a:pPr marL="457200" lvl="0" indent="-342900">
              <a:lnSpc>
                <a:spcPct val="100000"/>
              </a:lnSpc>
              <a:spcBef>
                <a:spcPts val="0"/>
              </a:spcBef>
              <a:spcAft>
                <a:spcPts val="1800"/>
              </a:spcAft>
              <a:buSzPts val="1800"/>
              <a:buChar char="●"/>
            </a:pPr>
            <a:r>
              <a:rPr lang="en-GB" sz="2400" b="0" dirty="0"/>
              <a:t>Always use scrap paper for notes and rough versions.</a:t>
            </a:r>
          </a:p>
          <a:p>
            <a:pPr marL="457200" lvl="0" indent="-342900">
              <a:lnSpc>
                <a:spcPct val="100000"/>
              </a:lnSpc>
              <a:spcBef>
                <a:spcPts val="0"/>
              </a:spcBef>
              <a:spcAft>
                <a:spcPts val="1800"/>
              </a:spcAft>
              <a:buSzPts val="1800"/>
              <a:buChar char="●"/>
            </a:pPr>
            <a:r>
              <a:rPr lang="en-GB" sz="2400" b="0" dirty="0"/>
              <a:t>Use a reusable water bottle at school and when out and about.</a:t>
            </a:r>
          </a:p>
          <a:p>
            <a:pPr marL="457200" lvl="0" indent="-342900">
              <a:lnSpc>
                <a:spcPct val="100000"/>
              </a:lnSpc>
              <a:spcBef>
                <a:spcPts val="0"/>
              </a:spcBef>
              <a:spcAft>
                <a:spcPts val="1800"/>
              </a:spcAft>
              <a:buSzPts val="1800"/>
              <a:buChar char="●"/>
            </a:pPr>
            <a:r>
              <a:rPr lang="en-GB" sz="2400" b="0" dirty="0"/>
              <a:t>Turn drinks bottles into planters for salad vegetable window boxes and use the salads in your school canteen, or grow flowers to share with your community.</a:t>
            </a:r>
          </a:p>
          <a:p>
            <a:pPr marL="457200" lvl="0" indent="-342900">
              <a:lnSpc>
                <a:spcPct val="100000"/>
              </a:lnSpc>
              <a:spcBef>
                <a:spcPts val="0"/>
              </a:spcBef>
              <a:spcAft>
                <a:spcPts val="1800"/>
              </a:spcAft>
              <a:buSzPts val="1800"/>
              <a:buChar char="●"/>
            </a:pPr>
            <a:r>
              <a:rPr lang="en-GB" sz="2400" b="0" dirty="0"/>
              <a:t>Create a display showing all the ways different materials can be reused in school or at home.</a:t>
            </a:r>
          </a:p>
        </p:txBody>
      </p:sp>
      <p:sp>
        <p:nvSpPr>
          <p:cNvPr id="8" name="Text Placeholder 4">
            <a:extLst>
              <a:ext uri="{FF2B5EF4-FFF2-40B4-BE49-F238E27FC236}">
                <a16:creationId xmlns:a16="http://schemas.microsoft.com/office/drawing/2014/main" id="{83F50A98-4A87-D94F-9A3B-67BA486624DC}"/>
              </a:ext>
            </a:extLst>
          </p:cNvPr>
          <p:cNvSpPr txBox="1">
            <a:spLocks/>
          </p:cNvSpPr>
          <p:nvPr/>
        </p:nvSpPr>
        <p:spPr>
          <a:xfrm>
            <a:off x="8095077" y="2543175"/>
            <a:ext cx="7345362" cy="5343525"/>
          </a:xfrm>
          <a:prstGeom prst="rect">
            <a:avLst/>
          </a:prstGeom>
        </p:spPr>
        <p:txBody>
          <a:bodyPr vert="horz" lIns="91440" tIns="45720" rIns="91440" bIns="45720" rtlCol="0" anchor="t">
            <a:no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chemeClr val="tx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chemeClr val="tx1"/>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chemeClr val="tx1"/>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chemeClr val="tx1"/>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chemeClr val="tx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114300">
              <a:lnSpc>
                <a:spcPct val="100000"/>
              </a:lnSpc>
              <a:spcBef>
                <a:spcPts val="0"/>
              </a:spcBef>
              <a:spcAft>
                <a:spcPts val="1800"/>
              </a:spcAft>
              <a:buSzPts val="1800"/>
            </a:pPr>
            <a:r>
              <a:rPr lang="en-GB" dirty="0">
                <a:solidFill>
                  <a:srgbClr val="61A60E"/>
                </a:solidFill>
              </a:rPr>
              <a:t>Recycle more:</a:t>
            </a:r>
          </a:p>
          <a:p>
            <a:pPr marL="457200" indent="-342900">
              <a:lnSpc>
                <a:spcPct val="100000"/>
              </a:lnSpc>
              <a:spcBef>
                <a:spcPts val="0"/>
              </a:spcBef>
              <a:spcAft>
                <a:spcPts val="1800"/>
              </a:spcAft>
              <a:buSzPts val="1800"/>
              <a:buFont typeface="Arial" panose="020B0604020202020204" pitchFamily="34" charset="0"/>
              <a:buChar char="●"/>
            </a:pPr>
            <a:r>
              <a:rPr lang="en-GB" sz="2400" b="0" dirty="0"/>
              <a:t>Put up signs by bins to make sure recyclable materials don’t get put in the bin.</a:t>
            </a:r>
          </a:p>
          <a:p>
            <a:pPr marL="457200" indent="-342900">
              <a:lnSpc>
                <a:spcPct val="100000"/>
              </a:lnSpc>
              <a:spcBef>
                <a:spcPts val="0"/>
              </a:spcBef>
              <a:spcAft>
                <a:spcPts val="1800"/>
              </a:spcAft>
              <a:buSzPts val="1800"/>
              <a:buFont typeface="Arial" panose="020B0604020202020204" pitchFamily="34" charset="0"/>
              <a:buChar char="●"/>
            </a:pPr>
            <a:r>
              <a:rPr lang="en-GB" sz="2400" b="0" dirty="0"/>
              <a:t>Make recycling competitive! Link recycling rates to your school’s reward system for classes and year groups.</a:t>
            </a:r>
          </a:p>
          <a:p>
            <a:pPr marL="457200" indent="-342900">
              <a:lnSpc>
                <a:spcPct val="100000"/>
              </a:lnSpc>
              <a:spcBef>
                <a:spcPts val="0"/>
              </a:spcBef>
              <a:spcAft>
                <a:spcPts val="1800"/>
              </a:spcAft>
              <a:buSzPts val="1800"/>
              <a:buFont typeface="Arial" panose="020B0604020202020204" pitchFamily="34" charset="0"/>
              <a:buChar char="●"/>
            </a:pPr>
            <a:r>
              <a:rPr lang="en-GB" sz="2400" b="0" dirty="0"/>
              <a:t>Encourage the cleaning staff to recycle hand wash bottles from the bathrooms.</a:t>
            </a:r>
          </a:p>
          <a:p>
            <a:pPr marL="457200" indent="-342900">
              <a:lnSpc>
                <a:spcPct val="100000"/>
              </a:lnSpc>
              <a:spcBef>
                <a:spcPts val="0"/>
              </a:spcBef>
              <a:spcAft>
                <a:spcPts val="1800"/>
              </a:spcAft>
              <a:buSzPts val="1800"/>
              <a:buFont typeface="Arial" panose="020B0604020202020204" pitchFamily="34" charset="0"/>
              <a:buChar char="●"/>
            </a:pPr>
            <a:r>
              <a:rPr lang="en-GB" sz="2400" b="0" dirty="0"/>
              <a:t>Create a recycling symbol guide for the staffroom.</a:t>
            </a:r>
          </a:p>
        </p:txBody>
      </p:sp>
      <p:sp>
        <p:nvSpPr>
          <p:cNvPr id="10" name="Footer Placeholder 4">
            <a:extLst>
              <a:ext uri="{FF2B5EF4-FFF2-40B4-BE49-F238E27FC236}">
                <a16:creationId xmlns:a16="http://schemas.microsoft.com/office/drawing/2014/main" id="{44E7D6D9-C3EC-2041-AD98-4BAA30890C3D}"/>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3</a:t>
            </a:r>
          </a:p>
        </p:txBody>
      </p:sp>
      <p:sp>
        <p:nvSpPr>
          <p:cNvPr id="11" name="Slide Number Placeholder 5">
            <a:extLst>
              <a:ext uri="{FF2B5EF4-FFF2-40B4-BE49-F238E27FC236}">
                <a16:creationId xmlns:a16="http://schemas.microsoft.com/office/drawing/2014/main" id="{EB103294-38F1-834D-81B3-CF8E8AFE8B17}"/>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31</a:t>
            </a:fld>
            <a:endParaRPr lang="en-US" dirty="0"/>
          </a:p>
        </p:txBody>
      </p:sp>
    </p:spTree>
    <p:extLst>
      <p:ext uri="{BB962C8B-B14F-4D97-AF65-F5344CB8AC3E}">
        <p14:creationId xmlns:p14="http://schemas.microsoft.com/office/powerpoint/2010/main" val="28442543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F06EB2D-B7AD-9743-995B-34EECB4F81BE}"/>
              </a:ext>
            </a:extLst>
          </p:cNvPr>
          <p:cNvSpPr>
            <a:spLocks noGrp="1"/>
          </p:cNvSpPr>
          <p:nvPr>
            <p:ph type="body" sz="quarter" idx="13"/>
          </p:nvPr>
        </p:nvSpPr>
        <p:spPr/>
        <p:txBody>
          <a:bodyPr/>
          <a:lstStyle/>
          <a:p>
            <a:r>
              <a:rPr lang="en-NZ" dirty="0"/>
              <a:t>KS2 Workshop 4</a:t>
            </a:r>
            <a:br>
              <a:rPr lang="en-NZ" dirty="0"/>
            </a:br>
            <a:r>
              <a:rPr lang="en-GB" dirty="0"/>
              <a:t>Active Citizens</a:t>
            </a:r>
          </a:p>
          <a:p>
            <a:endParaRPr lang="en-GB" dirty="0"/>
          </a:p>
          <a:p>
            <a:endParaRPr lang="en-NZ" dirty="0"/>
          </a:p>
        </p:txBody>
      </p:sp>
    </p:spTree>
    <p:extLst>
      <p:ext uri="{BB962C8B-B14F-4D97-AF65-F5344CB8AC3E}">
        <p14:creationId xmlns:p14="http://schemas.microsoft.com/office/powerpoint/2010/main" val="38218674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r>
              <a:rPr lang="en-NZ" dirty="0"/>
              <a:t>About this activity</a:t>
            </a:r>
            <a:endParaRPr lang="en-US" dirty="0"/>
          </a:p>
        </p:txBody>
      </p:sp>
      <p:sp>
        <p:nvSpPr>
          <p:cNvPr id="3" name="Content Placeholder 2">
            <a:extLst>
              <a:ext uri="{FF2B5EF4-FFF2-40B4-BE49-F238E27FC236}">
                <a16:creationId xmlns:a16="http://schemas.microsoft.com/office/drawing/2014/main" id="{05A9CC8A-6635-5B40-98B6-50D52F762423}"/>
              </a:ext>
            </a:extLst>
          </p:cNvPr>
          <p:cNvSpPr>
            <a:spLocks noGrp="1"/>
          </p:cNvSpPr>
          <p:nvPr>
            <p:ph idx="1"/>
          </p:nvPr>
        </p:nvSpPr>
        <p:spPr>
          <a:xfrm>
            <a:off x="1131911" y="2823820"/>
            <a:ext cx="5440340" cy="4814109"/>
          </a:xfrm>
        </p:spPr>
        <p:txBody>
          <a:bodyPr>
            <a:noAutofit/>
          </a:bodyPr>
          <a:lstStyle/>
          <a:p>
            <a:pPr lvl="1"/>
            <a:r>
              <a:rPr lang="en-NZ" b="1" dirty="0">
                <a:solidFill>
                  <a:srgbClr val="61A60E"/>
                </a:solidFill>
              </a:rPr>
              <a:t>Overview</a:t>
            </a:r>
          </a:p>
          <a:p>
            <a:pPr lvl="3"/>
            <a:r>
              <a:rPr lang="en-NZ" sz="1600" dirty="0">
                <a:solidFill>
                  <a:schemeClr val="tx1"/>
                </a:solidFill>
              </a:rPr>
              <a:t>This workshop helps pupils to reflect on their successes as active citizens and to be inspired to extend the reach of their campaign using simple ways to encourage positive behaviour change to include your wider school community.</a:t>
            </a:r>
          </a:p>
          <a:p>
            <a:pPr lvl="1"/>
            <a:r>
              <a:rPr lang="en-NZ" b="1" dirty="0">
                <a:solidFill>
                  <a:srgbClr val="61A60E"/>
                </a:solidFill>
              </a:rPr>
              <a:t>Time</a:t>
            </a:r>
          </a:p>
          <a:p>
            <a:pPr lvl="3"/>
            <a:r>
              <a:rPr lang="en-NZ" sz="1600" dirty="0">
                <a:solidFill>
                  <a:schemeClr val="tx1"/>
                </a:solidFill>
              </a:rPr>
              <a:t>About 40 mins</a:t>
            </a:r>
          </a:p>
          <a:p>
            <a:pPr lvl="1"/>
            <a:r>
              <a:rPr lang="en-NZ" b="1" dirty="0">
                <a:solidFill>
                  <a:srgbClr val="61A60E"/>
                </a:solidFill>
              </a:rPr>
              <a:t>When to deliver</a:t>
            </a:r>
          </a:p>
          <a:p>
            <a:pPr lvl="3"/>
            <a:r>
              <a:rPr lang="en-NZ" sz="1600" dirty="0">
                <a:solidFill>
                  <a:schemeClr val="tx1"/>
                </a:solidFill>
              </a:rPr>
              <a:t>To pupils who wish to become R-Generation Ambassadors, in a lesson, break time, after school or club session.</a:t>
            </a:r>
          </a:p>
        </p:txBody>
      </p:sp>
      <p:sp>
        <p:nvSpPr>
          <p:cNvPr id="4" name="Content Placeholder 3">
            <a:extLst>
              <a:ext uri="{FF2B5EF4-FFF2-40B4-BE49-F238E27FC236}">
                <a16:creationId xmlns:a16="http://schemas.microsoft.com/office/drawing/2014/main" id="{D448E1F1-7544-FF40-9865-1FCF109FD3D3}"/>
              </a:ext>
            </a:extLst>
          </p:cNvPr>
          <p:cNvSpPr>
            <a:spLocks noGrp="1"/>
          </p:cNvSpPr>
          <p:nvPr>
            <p:ph idx="13"/>
          </p:nvPr>
        </p:nvSpPr>
        <p:spPr>
          <a:xfrm>
            <a:off x="6941040" y="2823820"/>
            <a:ext cx="5440340" cy="4814109"/>
          </a:xfrm>
        </p:spPr>
        <p:txBody>
          <a:bodyPr>
            <a:noAutofit/>
          </a:bodyPr>
          <a:lstStyle/>
          <a:p>
            <a:pPr lvl="1"/>
            <a:r>
              <a:rPr lang="en-NZ" dirty="0"/>
              <a:t>What you’ll need</a:t>
            </a:r>
          </a:p>
          <a:p>
            <a:pPr marL="342900" lvl="3" indent="-342900">
              <a:spcAft>
                <a:spcPts val="0"/>
              </a:spcAft>
              <a:buFont typeface="Arial" panose="020B0604020202020204" pitchFamily="34" charset="0"/>
              <a:buChar char="•"/>
            </a:pPr>
            <a:r>
              <a:rPr lang="en-NZ" sz="1600" dirty="0">
                <a:solidFill>
                  <a:schemeClr val="tx1"/>
                </a:solidFill>
              </a:rPr>
              <a:t>PPT slides</a:t>
            </a:r>
          </a:p>
          <a:p>
            <a:pPr marL="342900" lvl="3" indent="-342900">
              <a:buFont typeface="Arial" panose="020B0604020202020204" pitchFamily="34" charset="0"/>
              <a:buChar char="•"/>
            </a:pPr>
            <a:r>
              <a:rPr lang="en-NZ" sz="1600" dirty="0">
                <a:solidFill>
                  <a:schemeClr val="tx1"/>
                </a:solidFill>
              </a:rPr>
              <a:t>Action plans</a:t>
            </a:r>
          </a:p>
          <a:p>
            <a:pPr lvl="1"/>
            <a:r>
              <a:rPr lang="en-NZ" dirty="0"/>
              <a:t>Preparation</a:t>
            </a:r>
          </a:p>
          <a:p>
            <a:pPr marL="342900" lvl="3" indent="-342900">
              <a:buFont typeface="Arial" panose="020B0604020202020204" pitchFamily="34" charset="0"/>
              <a:buChar char="•"/>
            </a:pPr>
            <a:r>
              <a:rPr lang="en-NZ" sz="1600" dirty="0">
                <a:solidFill>
                  <a:schemeClr val="tx1"/>
                </a:solidFill>
              </a:rPr>
              <a:t>Review the slides</a:t>
            </a:r>
          </a:p>
          <a:p>
            <a:pPr lvl="1">
              <a:lnSpc>
                <a:spcPct val="100000"/>
              </a:lnSpc>
            </a:pPr>
            <a:r>
              <a:rPr lang="en-NZ" dirty="0"/>
              <a:t>More information</a:t>
            </a:r>
          </a:p>
          <a:p>
            <a:pPr lvl="3">
              <a:lnSpc>
                <a:spcPct val="100000"/>
              </a:lnSpc>
            </a:pPr>
            <a:r>
              <a:rPr lang="en-NZ" sz="1600" dirty="0">
                <a:solidFill>
                  <a:schemeClr val="tx1"/>
                </a:solidFill>
              </a:rPr>
              <a:t>The R-Generation Teacher Guide provides curriculum links, delivery models and helpful tips and ideas for pupil and adult involvement.</a:t>
            </a:r>
          </a:p>
          <a:p>
            <a:pPr lvl="3">
              <a:lnSpc>
                <a:spcPct val="100000"/>
              </a:lnSpc>
            </a:pPr>
            <a:r>
              <a:rPr lang="en-NZ" sz="1600" dirty="0">
                <a:solidFill>
                  <a:schemeClr val="tx1"/>
                </a:solidFill>
              </a:rPr>
              <a:t>This resource is brought to you by Nestlé Waters, recycling charity RECOUP and EVERFI and has been worked on by experts. Nestlé Waters is part of the European Plastics Pact to help make 100% of its packaging recyclable or reusable, and reduce its use of virgin plastics by one third by 2025. They have also committed to reaching net zero by 2050.</a:t>
            </a:r>
          </a:p>
        </p:txBody>
      </p:sp>
      <p:sp>
        <p:nvSpPr>
          <p:cNvPr id="5" name="Footer Placeholder 4">
            <a:extLst>
              <a:ext uri="{FF2B5EF4-FFF2-40B4-BE49-F238E27FC236}">
                <a16:creationId xmlns:a16="http://schemas.microsoft.com/office/drawing/2014/main" id="{1E81FAEF-C67E-2F48-9AE2-6D8E27B056F5}"/>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4</a:t>
            </a:r>
          </a:p>
        </p:txBody>
      </p:sp>
      <p:sp>
        <p:nvSpPr>
          <p:cNvPr id="6" name="Slide Number Placeholder 5">
            <a:extLst>
              <a:ext uri="{FF2B5EF4-FFF2-40B4-BE49-F238E27FC236}">
                <a16:creationId xmlns:a16="http://schemas.microsoft.com/office/drawing/2014/main" id="{4E73BC42-3CAA-A440-8C3F-9AF0F24C6ACC}"/>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33</a:t>
            </a:fld>
            <a:endParaRPr lang="en-US" dirty="0"/>
          </a:p>
        </p:txBody>
      </p:sp>
    </p:spTree>
    <p:extLst>
      <p:ext uri="{BB962C8B-B14F-4D97-AF65-F5344CB8AC3E}">
        <p14:creationId xmlns:p14="http://schemas.microsoft.com/office/powerpoint/2010/main" val="24932676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pPr>
              <a:spcBef>
                <a:spcPts val="0"/>
              </a:spcBef>
            </a:pPr>
            <a:r>
              <a:rPr lang="en-GB" dirty="0"/>
              <a:t>Curriculum links - England </a:t>
            </a:r>
            <a:endParaRPr lang="en-GB" b="0" dirty="0"/>
          </a:p>
        </p:txBody>
      </p:sp>
      <p:sp>
        <p:nvSpPr>
          <p:cNvPr id="3" name="Content Placeholder 2">
            <a:extLst>
              <a:ext uri="{FF2B5EF4-FFF2-40B4-BE49-F238E27FC236}">
                <a16:creationId xmlns:a16="http://schemas.microsoft.com/office/drawing/2014/main" id="{05A9CC8A-6635-5B40-98B6-50D52F762423}"/>
              </a:ext>
            </a:extLst>
          </p:cNvPr>
          <p:cNvSpPr>
            <a:spLocks noGrp="1"/>
          </p:cNvSpPr>
          <p:nvPr>
            <p:ph idx="1"/>
          </p:nvPr>
        </p:nvSpPr>
        <p:spPr>
          <a:xfrm>
            <a:off x="1131911" y="2823820"/>
            <a:ext cx="5440340" cy="4814109"/>
          </a:xfrm>
        </p:spPr>
        <p:txBody>
          <a:bodyPr>
            <a:noAutofit/>
          </a:bodyPr>
          <a:lstStyle/>
          <a:p>
            <a:pPr>
              <a:spcBef>
                <a:spcPts val="0"/>
              </a:spcBef>
            </a:pPr>
            <a:r>
              <a:rPr lang="en-US" sz="1400" dirty="0">
                <a:solidFill>
                  <a:srgbClr val="000000"/>
                </a:solidFill>
              </a:rPr>
              <a:t>PSHE Association Programme of Study: Living in the </a:t>
            </a:r>
            <a:br>
              <a:rPr lang="en-US" sz="1400" dirty="0">
                <a:solidFill>
                  <a:srgbClr val="000000"/>
                </a:solidFill>
              </a:rPr>
            </a:br>
            <a:r>
              <a:rPr lang="en-US" sz="1400" dirty="0">
                <a:solidFill>
                  <a:srgbClr val="000000"/>
                </a:solidFill>
              </a:rPr>
              <a:t>Wider World </a:t>
            </a:r>
            <a:endParaRPr lang="en-US" sz="1400" b="0" dirty="0">
              <a:solidFill>
                <a:srgbClr val="000000"/>
              </a:solidFill>
            </a:endParaRPr>
          </a:p>
          <a:p>
            <a:pPr>
              <a:spcBef>
                <a:spcPts val="0"/>
              </a:spcBef>
            </a:pPr>
            <a:r>
              <a:rPr lang="en-US" sz="1400" b="0" dirty="0">
                <a:solidFill>
                  <a:srgbClr val="000000"/>
                </a:solidFill>
              </a:rPr>
              <a:t>L4. the importance of having compassion towards others; shared responsibilities we all have for caring for other people and living things; how to show care and concern for others </a:t>
            </a:r>
          </a:p>
          <a:p>
            <a:pPr>
              <a:spcBef>
                <a:spcPts val="0"/>
              </a:spcBef>
            </a:pPr>
            <a:r>
              <a:rPr lang="en-US" sz="1400" b="0" dirty="0">
                <a:solidFill>
                  <a:srgbClr val="000000"/>
                </a:solidFill>
              </a:rPr>
              <a:t>L5. ways of carrying out shared responsibilities for protecting the environment in school and at home; how everyday choices can affect the environment (e.g. reducing, reusing, recycling; food choices) </a:t>
            </a:r>
          </a:p>
          <a:p>
            <a:pPr>
              <a:spcBef>
                <a:spcPts val="0"/>
              </a:spcBef>
            </a:pPr>
            <a:r>
              <a:rPr lang="en-US" sz="1400" b="0" dirty="0">
                <a:solidFill>
                  <a:srgbClr val="000000"/>
                </a:solidFill>
              </a:rPr>
              <a:t>L19. that people’s spending decisions can affect others and the environment (e.g. Fair trade, buying single-use plastics, or giving to charity)</a:t>
            </a:r>
            <a:endParaRPr lang="en-US" sz="1400" dirty="0">
              <a:solidFill>
                <a:srgbClr val="000000"/>
              </a:solidFill>
            </a:endParaRPr>
          </a:p>
          <a:p>
            <a:pPr>
              <a:spcBef>
                <a:spcPts val="0"/>
              </a:spcBef>
            </a:pPr>
            <a:r>
              <a:rPr lang="en-GB" sz="1400" dirty="0">
                <a:solidFill>
                  <a:srgbClr val="000000"/>
                </a:solidFill>
              </a:rPr>
              <a:t>Citizenship, KS2 </a:t>
            </a:r>
            <a:endParaRPr lang="en-GB" sz="1400" b="0" dirty="0">
              <a:solidFill>
                <a:srgbClr val="000000"/>
              </a:solidFill>
            </a:endParaRPr>
          </a:p>
          <a:p>
            <a:pPr marL="285750" indent="-285750">
              <a:spcBef>
                <a:spcPts val="0"/>
              </a:spcBef>
              <a:spcAft>
                <a:spcPts val="0"/>
              </a:spcAft>
              <a:buFont typeface="Arial" panose="020B0604020202020204" pitchFamily="34" charset="0"/>
              <a:buChar char="•"/>
            </a:pPr>
            <a:r>
              <a:rPr lang="en-US" sz="1400" b="0" dirty="0">
                <a:solidFill>
                  <a:srgbClr val="000000"/>
                </a:solidFill>
              </a:rPr>
              <a:t>Developing confidence and responsibility and making the most of their abilities </a:t>
            </a:r>
          </a:p>
          <a:p>
            <a:pPr marL="742950" lvl="1" indent="-285750">
              <a:spcBef>
                <a:spcPts val="0"/>
              </a:spcBef>
              <a:spcAft>
                <a:spcPts val="0"/>
              </a:spcAft>
              <a:buFont typeface="Arial" panose="020B0604020202020204" pitchFamily="34" charset="0"/>
              <a:buChar char="•"/>
            </a:pPr>
            <a:r>
              <a:rPr lang="en-US" sz="1400" b="0" dirty="0">
                <a:solidFill>
                  <a:srgbClr val="000000"/>
                </a:solidFill>
              </a:rPr>
              <a:t>a. to talk and write about their opinions, and explain their views, on issues that affect themselves and society; </a:t>
            </a:r>
          </a:p>
          <a:p>
            <a:pPr marL="742950" lvl="1" indent="-285750">
              <a:spcBef>
                <a:spcPts val="0"/>
              </a:spcBef>
              <a:spcAft>
                <a:spcPts val="0"/>
              </a:spcAft>
              <a:buFont typeface="Arial" panose="020B0604020202020204" pitchFamily="34" charset="0"/>
              <a:buChar char="•"/>
            </a:pPr>
            <a:r>
              <a:rPr lang="en-US" sz="1400" b="0" dirty="0">
                <a:solidFill>
                  <a:srgbClr val="000000"/>
                </a:solidFill>
              </a:rPr>
              <a:t>c. to face new challenges positively by collecting information, looking for help, making responsible choices, and taking action. </a:t>
            </a:r>
          </a:p>
          <a:p>
            <a:pPr marL="285750" indent="-285750">
              <a:spcBef>
                <a:spcPts val="0"/>
              </a:spcBef>
              <a:spcAft>
                <a:spcPts val="0"/>
              </a:spcAft>
              <a:buFont typeface="Arial" panose="020B0604020202020204" pitchFamily="34" charset="0"/>
              <a:buChar char="•"/>
            </a:pPr>
            <a:r>
              <a:rPr lang="en-US" sz="1400" b="0" dirty="0">
                <a:solidFill>
                  <a:srgbClr val="000000"/>
                </a:solidFill>
              </a:rPr>
              <a:t>Preparing to play an active role as citizens </a:t>
            </a:r>
          </a:p>
          <a:p>
            <a:pPr marL="742950" lvl="1" indent="-285750">
              <a:spcBef>
                <a:spcPts val="0"/>
              </a:spcBef>
              <a:spcAft>
                <a:spcPts val="0"/>
              </a:spcAft>
              <a:buFont typeface="Arial" panose="020B0604020202020204" pitchFamily="34" charset="0"/>
              <a:buChar char="•"/>
            </a:pPr>
            <a:r>
              <a:rPr lang="en-US" sz="1400" b="0" dirty="0">
                <a:solidFill>
                  <a:srgbClr val="000000"/>
                </a:solidFill>
              </a:rPr>
              <a:t>a. to research, discuss and debate topical issues, problems and events; </a:t>
            </a:r>
          </a:p>
          <a:p>
            <a:pPr marL="742950" lvl="1" indent="-285750">
              <a:spcBef>
                <a:spcPts val="0"/>
              </a:spcBef>
              <a:spcAft>
                <a:spcPts val="0"/>
              </a:spcAft>
              <a:buFont typeface="Arial" panose="020B0604020202020204" pitchFamily="34" charset="0"/>
              <a:buChar char="•"/>
            </a:pPr>
            <a:endParaRPr lang="en-US" sz="1400" b="0" dirty="0">
              <a:solidFill>
                <a:srgbClr val="000000"/>
              </a:solidFill>
            </a:endParaRPr>
          </a:p>
        </p:txBody>
      </p:sp>
      <p:sp>
        <p:nvSpPr>
          <p:cNvPr id="7" name="Footer Placeholder 4">
            <a:extLst>
              <a:ext uri="{FF2B5EF4-FFF2-40B4-BE49-F238E27FC236}">
                <a16:creationId xmlns:a16="http://schemas.microsoft.com/office/drawing/2014/main" id="{1EA42526-D67D-9C4E-8B8D-B3D077DFFE20}"/>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4</a:t>
            </a:r>
          </a:p>
        </p:txBody>
      </p:sp>
      <p:sp>
        <p:nvSpPr>
          <p:cNvPr id="8" name="Slide Number Placeholder 5">
            <a:extLst>
              <a:ext uri="{FF2B5EF4-FFF2-40B4-BE49-F238E27FC236}">
                <a16:creationId xmlns:a16="http://schemas.microsoft.com/office/drawing/2014/main" id="{FEDB2845-FA8D-464E-92F3-7C7C2F7AFA7A}"/>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34</a:t>
            </a:fld>
            <a:endParaRPr lang="en-US" dirty="0"/>
          </a:p>
        </p:txBody>
      </p:sp>
      <p:sp>
        <p:nvSpPr>
          <p:cNvPr id="6" name="TextBox 5">
            <a:extLst>
              <a:ext uri="{FF2B5EF4-FFF2-40B4-BE49-F238E27FC236}">
                <a16:creationId xmlns:a16="http://schemas.microsoft.com/office/drawing/2014/main" id="{7526407B-8875-495C-9FF6-50BE2E85C31C}"/>
              </a:ext>
            </a:extLst>
          </p:cNvPr>
          <p:cNvSpPr txBox="1"/>
          <p:nvPr/>
        </p:nvSpPr>
        <p:spPr>
          <a:xfrm>
            <a:off x="6995885" y="2823820"/>
            <a:ext cx="5440340" cy="5478423"/>
          </a:xfrm>
          <a:prstGeom prst="rect">
            <a:avLst/>
          </a:prstGeom>
          <a:noFill/>
        </p:spPr>
        <p:txBody>
          <a:bodyPr wrap="square">
            <a:spAutoFit/>
          </a:bodyPr>
          <a:lstStyle/>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j. that resources can be allocated in different ways and that these economic choices affect; individuals, communities and the sustainability of the environment. </a:t>
            </a:r>
          </a:p>
          <a:p>
            <a:endParaRPr lang="en-GB" sz="1400" b="0" i="0" u="none" strike="noStrike" baseline="0" dirty="0">
              <a:solidFill>
                <a:srgbClr val="000000"/>
              </a:solidFill>
              <a:latin typeface="Arial" panose="020B0604020202020204" pitchFamily="34" charset="0"/>
              <a:cs typeface="Arial" panose="020B0604020202020204" pitchFamily="34" charset="0"/>
            </a:endParaRPr>
          </a:p>
          <a:p>
            <a:r>
              <a:rPr lang="en-GB" sz="1400" b="1" i="0" u="none" strike="noStrike" baseline="0" dirty="0">
                <a:solidFill>
                  <a:srgbClr val="000000"/>
                </a:solidFill>
                <a:latin typeface="Arial" panose="020B0604020202020204" pitchFamily="34" charset="0"/>
                <a:cs typeface="Arial" panose="020B0604020202020204" pitchFamily="34" charset="0"/>
              </a:rPr>
              <a:t>Science, KS2 </a:t>
            </a:r>
            <a:endParaRPr lang="en-GB" sz="1400" b="0" i="0" u="none" strike="noStrike" baseline="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Properties and changes of materials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compare and group together everyday materials on the basis of their properties, including their hardness, solubility, transparency, conductivity (electrical and thermal), and response to magnets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give reasons, based on evidence from comparative and fair tests, for the particular uses of everyday materials, including metals, wood and plastic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explain that some changes result in the formation of new materials, and that this kind of change is not usually reversible, including changes associated with burning and the action of acid on bicarbonate of soda. </a:t>
            </a:r>
            <a:endParaRPr lang="en-GB" sz="1400" b="0" i="0" u="none" strike="noStrike" baseline="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Living things and their habitats </a:t>
            </a:r>
          </a:p>
          <a:p>
            <a:pPr marL="742950" lvl="1"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cs typeface="Arial" panose="020B0604020202020204" pitchFamily="34" charset="0"/>
              </a:rPr>
              <a:t>recognise that environments can change and that this can sometimes pose dangers to living things. </a:t>
            </a:r>
          </a:p>
          <a:p>
            <a:endParaRPr lang="en-GB" sz="1400" b="0" i="0" u="none" strike="noStrike" baseline="0" dirty="0">
              <a:solidFill>
                <a:srgbClr val="000000"/>
              </a:solidFill>
              <a:latin typeface="Arial" panose="020B0604020202020204" pitchFamily="34" charset="0"/>
              <a:cs typeface="Arial" panose="020B0604020202020204" pitchFamily="34" charset="0"/>
            </a:endParaRPr>
          </a:p>
          <a:p>
            <a:r>
              <a:rPr lang="en-GB" sz="1400" b="1" i="0" u="none" strike="noStrike" baseline="0" dirty="0">
                <a:solidFill>
                  <a:srgbClr val="000000"/>
                </a:solidFill>
                <a:latin typeface="Arial" panose="020B0604020202020204" pitchFamily="34" charset="0"/>
                <a:cs typeface="Arial" panose="020B0604020202020204" pitchFamily="34" charset="0"/>
              </a:rPr>
              <a:t>Geography, KS2 </a:t>
            </a:r>
            <a:endParaRPr lang="en-GB" sz="1400" b="0" i="0" u="none" strike="noStrike" baseline="0" dirty="0">
              <a:solidFill>
                <a:srgbClr val="000000"/>
              </a:solidFill>
              <a:latin typeface="Arial" panose="020B0604020202020204" pitchFamily="34" charset="0"/>
              <a:cs typeface="Arial" panose="020B0604020202020204" pitchFamily="34" charset="0"/>
            </a:endParaRPr>
          </a:p>
          <a:p>
            <a:r>
              <a:rPr lang="en-US" sz="1400" b="0" i="0" u="none" strike="noStrike" baseline="0" dirty="0">
                <a:solidFill>
                  <a:srgbClr val="000000"/>
                </a:solidFill>
                <a:latin typeface="Arial" panose="020B0604020202020204" pitchFamily="34" charset="0"/>
                <a:cs typeface="Arial" panose="020B0604020202020204" pitchFamily="34" charset="0"/>
              </a:rPr>
              <a:t>The distribution of natural resources including energy, food, minerals and water</a:t>
            </a:r>
          </a:p>
          <a:p>
            <a:endParaRPr lang="en-US" sz="1400" b="0" i="0" u="none" strike="noStrike"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73721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pPr>
              <a:spcBef>
                <a:spcPts val="0"/>
              </a:spcBef>
            </a:pPr>
            <a:r>
              <a:rPr lang="en-GB" dirty="0"/>
              <a:t>Curriculum links - Wales</a:t>
            </a:r>
            <a:endParaRPr lang="en-GB" b="0" dirty="0"/>
          </a:p>
        </p:txBody>
      </p:sp>
      <p:sp>
        <p:nvSpPr>
          <p:cNvPr id="7" name="Footer Placeholder 4">
            <a:extLst>
              <a:ext uri="{FF2B5EF4-FFF2-40B4-BE49-F238E27FC236}">
                <a16:creationId xmlns:a16="http://schemas.microsoft.com/office/drawing/2014/main" id="{1EA42526-D67D-9C4E-8B8D-B3D077DFFE20}"/>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4</a:t>
            </a:r>
          </a:p>
        </p:txBody>
      </p:sp>
      <p:sp>
        <p:nvSpPr>
          <p:cNvPr id="8" name="Slide Number Placeholder 5">
            <a:extLst>
              <a:ext uri="{FF2B5EF4-FFF2-40B4-BE49-F238E27FC236}">
                <a16:creationId xmlns:a16="http://schemas.microsoft.com/office/drawing/2014/main" id="{FEDB2845-FA8D-464E-92F3-7C7C2F7AFA7A}"/>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35</a:t>
            </a:fld>
            <a:endParaRPr lang="en-US" dirty="0"/>
          </a:p>
        </p:txBody>
      </p:sp>
      <p:sp>
        <p:nvSpPr>
          <p:cNvPr id="11" name="Content Placeholder 2">
            <a:extLst>
              <a:ext uri="{FF2B5EF4-FFF2-40B4-BE49-F238E27FC236}">
                <a16:creationId xmlns:a16="http://schemas.microsoft.com/office/drawing/2014/main" id="{639C694E-6B4B-45FC-A8B7-E1820134AFB8}"/>
              </a:ext>
            </a:extLst>
          </p:cNvPr>
          <p:cNvSpPr>
            <a:spLocks noGrp="1"/>
          </p:cNvSpPr>
          <p:nvPr>
            <p:ph idx="1"/>
          </p:nvPr>
        </p:nvSpPr>
        <p:spPr>
          <a:xfrm>
            <a:off x="1131911" y="2823820"/>
            <a:ext cx="5615730" cy="4814109"/>
          </a:xfrm>
        </p:spPr>
        <p:txBody>
          <a:bodyPr>
            <a:noAutofit/>
          </a:bodyPr>
          <a:lstStyle/>
          <a:p>
            <a:pPr rtl="0">
              <a:spcBef>
                <a:spcPts val="0"/>
              </a:spcBef>
              <a:spcAft>
                <a:spcPts val="0"/>
              </a:spcAft>
            </a:pPr>
            <a:r>
              <a:rPr lang="en-US" sz="1400" b="1" i="0" u="none" strike="noStrike" dirty="0">
                <a:solidFill>
                  <a:srgbClr val="000000"/>
                </a:solidFill>
                <a:effectLst/>
                <a:latin typeface="Arial" panose="020B0604020202020204" pitchFamily="34" charset="0"/>
              </a:rPr>
              <a:t>Humanities</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describe and give simple explanations about the impact of human actions on the natural world in the past and present.</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describe and give simple explanations about the impact that physical processes have had on people, places and landscapes in the past and present.</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identify and explain the main causes and effects of events in a range of contexts, and I can recognise how these impact communities and societies.</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use appropriate methods to gather information related to my enquiries and I am able to interpret the information obtained in the context of the enquiry question.</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recognise that there is a difference between wants, needs and rights.</a:t>
            </a:r>
          </a:p>
          <a:p>
            <a:pPr rtl="0">
              <a:spcBef>
                <a:spcPts val="0"/>
              </a:spcBef>
              <a:spcAft>
                <a:spcPts val="0"/>
              </a:spcAft>
            </a:pPr>
            <a:br>
              <a:rPr lang="en-US" sz="1400" b="0" dirty="0">
                <a:effectLst/>
              </a:rPr>
            </a:br>
            <a:r>
              <a:rPr lang="en-US" sz="1400" b="1" i="0" u="none" strike="noStrike" dirty="0">
                <a:solidFill>
                  <a:srgbClr val="000000"/>
                </a:solidFill>
                <a:effectLst/>
                <a:latin typeface="Arial" panose="020B0604020202020204" pitchFamily="34" charset="0"/>
              </a:rPr>
              <a:t>Science and Technology</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understand how my actions and the actions of others impact on the environment and living things.</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understand the difference between facts, opinions and beliefs, and consider how this may affect the importance and usefulness of evidence.</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suggest conclusions as a result of carrying out my inquiries.</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Natural materials (e.g. oil and ores) and their processing, as well as different chemical tests. Understanding of the use of the reactivity series in metal extraction, and that the majority of materials must be processed before they can be used is, for example, helpful in learning about the impact of science and technology on the environment</a:t>
            </a:r>
          </a:p>
          <a:p>
            <a:pPr rtl="0">
              <a:spcBef>
                <a:spcPts val="0"/>
              </a:spcBef>
              <a:spcAft>
                <a:spcPts val="0"/>
              </a:spcAft>
            </a:pPr>
            <a:br>
              <a:rPr lang="en-US" sz="1400" b="0" dirty="0">
                <a:effectLst/>
              </a:rPr>
            </a:br>
            <a:endParaRPr lang="en-US" sz="1400" b="0" i="0" u="none" strike="noStrike" dirty="0">
              <a:solidFill>
                <a:srgbClr val="000000"/>
              </a:solidFill>
              <a:effectLst/>
              <a:latin typeface="Arial" panose="020B0604020202020204" pitchFamily="34" charset="0"/>
            </a:endParaRPr>
          </a:p>
        </p:txBody>
      </p:sp>
      <p:sp>
        <p:nvSpPr>
          <p:cNvPr id="12" name="TextBox 11">
            <a:extLst>
              <a:ext uri="{FF2B5EF4-FFF2-40B4-BE49-F238E27FC236}">
                <a16:creationId xmlns:a16="http://schemas.microsoft.com/office/drawing/2014/main" id="{37E36A60-DAC1-42E6-9081-FE06E106810D}"/>
              </a:ext>
            </a:extLst>
          </p:cNvPr>
          <p:cNvSpPr txBox="1"/>
          <p:nvPr/>
        </p:nvSpPr>
        <p:spPr>
          <a:xfrm>
            <a:off x="6995884" y="2823820"/>
            <a:ext cx="5268687" cy="2246769"/>
          </a:xfrm>
          <a:prstGeom prst="rect">
            <a:avLst/>
          </a:prstGeom>
          <a:noFill/>
        </p:spPr>
        <p:txBody>
          <a:bodyPr wrap="square">
            <a:spAutoFit/>
          </a:bodyPr>
          <a:lstStyle/>
          <a:p>
            <a:pPr rtl="0">
              <a:spcBef>
                <a:spcPts val="0"/>
              </a:spcBef>
              <a:spcAft>
                <a:spcPts val="0"/>
              </a:spcAft>
            </a:pPr>
            <a:r>
              <a:rPr lang="en-US" sz="1400" b="1" i="0" u="none" strike="noStrike" dirty="0">
                <a:solidFill>
                  <a:srgbClr val="000000"/>
                </a:solidFill>
                <a:effectLst/>
                <a:latin typeface="Arial" panose="020B0604020202020204" pitchFamily="34" charset="0"/>
              </a:rPr>
              <a:t>Geography</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Provide a rich context for exploring the issues of sustainability, climate change, energy choices, nature, natural hazards and disasters and hazard risks, pollution, scarcity of natural resources, food security, population, identity, ethnicity, migration, settlements, </a:t>
            </a:r>
            <a:r>
              <a:rPr lang="en-US" sz="1400" b="0" i="0" u="none" strike="noStrike" dirty="0" err="1">
                <a:solidFill>
                  <a:srgbClr val="000000"/>
                </a:solidFill>
                <a:effectLst/>
                <a:latin typeface="Arial" panose="020B0604020202020204" pitchFamily="34" charset="0"/>
              </a:rPr>
              <a:t>globalisation</a:t>
            </a:r>
            <a:r>
              <a:rPr lang="en-US" sz="1400" b="0" i="0" u="none" strike="noStrike" dirty="0">
                <a:solidFill>
                  <a:srgbClr val="000000"/>
                </a:solidFill>
                <a:effectLst/>
                <a:latin typeface="Arial" panose="020B0604020202020204" pitchFamily="34" charset="0"/>
              </a:rPr>
              <a:t>, consumerism and trade, initiatives to tackle poverty, inequality and injustice, contrasts between countries at different levels of development</a:t>
            </a:r>
          </a:p>
          <a:p>
            <a:pPr lvl="1"/>
            <a:endParaRPr lang="en-US" sz="1400" b="0" i="0" u="none" strike="noStrike"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41553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DA95DE6-B6A2-2043-8C6A-31823268A6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44" y="0"/>
            <a:ext cx="16243300" cy="9144000"/>
          </a:xfrm>
          <a:prstGeom prst="rect">
            <a:avLst/>
          </a:prstGeom>
        </p:spPr>
      </p:pic>
      <p:sp>
        <p:nvSpPr>
          <p:cNvPr id="2" name="Content Placeholder 1">
            <a:extLst>
              <a:ext uri="{FF2B5EF4-FFF2-40B4-BE49-F238E27FC236}">
                <a16:creationId xmlns:a16="http://schemas.microsoft.com/office/drawing/2014/main" id="{DEF74192-6D20-2947-95AD-7D3631F9C624}"/>
              </a:ext>
            </a:extLst>
          </p:cNvPr>
          <p:cNvSpPr>
            <a:spLocks noGrp="1"/>
          </p:cNvSpPr>
          <p:nvPr>
            <p:ph sz="quarter" idx="29"/>
          </p:nvPr>
        </p:nvSpPr>
        <p:spPr>
          <a:xfrm rot="5400000">
            <a:off x="2863006" y="-2855858"/>
            <a:ext cx="4174431" cy="9886156"/>
          </a:xfrm>
        </p:spPr>
        <p:txBody>
          <a:bodyPr/>
          <a:lstStyle/>
          <a:p>
            <a:r>
              <a:rPr lang="en-US" dirty="0"/>
              <a:t> </a:t>
            </a:r>
          </a:p>
        </p:txBody>
      </p:sp>
      <p:sp>
        <p:nvSpPr>
          <p:cNvPr id="3" name="Text Placeholder 2">
            <a:extLst>
              <a:ext uri="{FF2B5EF4-FFF2-40B4-BE49-F238E27FC236}">
                <a16:creationId xmlns:a16="http://schemas.microsoft.com/office/drawing/2014/main" id="{6D736EB3-ED5D-2B4D-BEBC-774645AE21D5}"/>
              </a:ext>
            </a:extLst>
          </p:cNvPr>
          <p:cNvSpPr>
            <a:spLocks noGrp="1"/>
          </p:cNvSpPr>
          <p:nvPr>
            <p:ph type="body" sz="quarter" idx="30"/>
          </p:nvPr>
        </p:nvSpPr>
        <p:spPr>
          <a:xfrm>
            <a:off x="541337" y="642938"/>
            <a:ext cx="8543027" cy="1500187"/>
          </a:xfrm>
        </p:spPr>
        <p:txBody>
          <a:bodyPr>
            <a:noAutofit/>
          </a:bodyPr>
          <a:lstStyle/>
          <a:p>
            <a:pPr lvl="0">
              <a:spcBef>
                <a:spcPts val="1300"/>
              </a:spcBef>
              <a:spcAft>
                <a:spcPts val="0"/>
              </a:spcAft>
            </a:pPr>
            <a:r>
              <a:rPr lang="en-GB" dirty="0"/>
              <a:t>Action plan progress check: </a:t>
            </a:r>
          </a:p>
          <a:p>
            <a:pPr lvl="0">
              <a:spcBef>
                <a:spcPts val="1300"/>
              </a:spcBef>
              <a:spcAft>
                <a:spcPts val="0"/>
              </a:spcAft>
            </a:pPr>
            <a:r>
              <a:rPr lang="en-GB" dirty="0"/>
              <a:t>How have you found ways to reuse and recycle?</a:t>
            </a:r>
          </a:p>
        </p:txBody>
      </p:sp>
      <p:sp>
        <p:nvSpPr>
          <p:cNvPr id="6" name="Footer Placeholder 4">
            <a:extLst>
              <a:ext uri="{FF2B5EF4-FFF2-40B4-BE49-F238E27FC236}">
                <a16:creationId xmlns:a16="http://schemas.microsoft.com/office/drawing/2014/main" id="{27EC883C-9143-1F40-A276-C52C907A59BE}"/>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4</a:t>
            </a:r>
          </a:p>
        </p:txBody>
      </p:sp>
      <p:sp>
        <p:nvSpPr>
          <p:cNvPr id="7" name="Slide Number Placeholder 5">
            <a:extLst>
              <a:ext uri="{FF2B5EF4-FFF2-40B4-BE49-F238E27FC236}">
                <a16:creationId xmlns:a16="http://schemas.microsoft.com/office/drawing/2014/main" id="{F5A36863-5E91-464B-BE49-A12EA6337A87}"/>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36</a:t>
            </a:fld>
            <a:endParaRPr lang="en-US" dirty="0">
              <a:solidFill>
                <a:srgbClr val="006937"/>
              </a:solidFill>
            </a:endParaRPr>
          </a:p>
        </p:txBody>
      </p:sp>
      <p:sp>
        <p:nvSpPr>
          <p:cNvPr id="9" name="Content Placeholder 3">
            <a:extLst>
              <a:ext uri="{FF2B5EF4-FFF2-40B4-BE49-F238E27FC236}">
                <a16:creationId xmlns:a16="http://schemas.microsoft.com/office/drawing/2014/main" id="{344AC437-CCEE-1C41-918B-AED92E22E332}"/>
              </a:ext>
            </a:extLst>
          </p:cNvPr>
          <p:cNvSpPr txBox="1">
            <a:spLocks/>
          </p:cNvSpPr>
          <p:nvPr/>
        </p:nvSpPr>
        <p:spPr>
          <a:xfrm>
            <a:off x="1285876" y="3538330"/>
            <a:ext cx="6591300" cy="3975653"/>
          </a:xfrm>
          <a:prstGeom prst="roundRect">
            <a:avLst>
              <a:gd name="adj" fmla="val 7143"/>
            </a:avLst>
          </a:prstGeom>
          <a:solidFill>
            <a:srgbClr val="0065A1"/>
          </a:solidFill>
        </p:spPr>
        <p:txBody>
          <a:bodyPr lIns="360000" tIns="360000" rIns="360000" bIns="360000" anchor="ctr">
            <a:no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lvl="0">
              <a:lnSpc>
                <a:spcPct val="100000"/>
              </a:lnSpc>
              <a:spcBef>
                <a:spcPts val="0"/>
              </a:spcBef>
            </a:pPr>
            <a:r>
              <a:rPr lang="en-GB" b="0" dirty="0">
                <a:solidFill>
                  <a:schemeClr val="bg1"/>
                </a:solidFill>
              </a:rPr>
              <a:t>How have you been active citizens since the last session:</a:t>
            </a:r>
          </a:p>
          <a:p>
            <a:pPr marL="457200" lvl="0" indent="-457200">
              <a:lnSpc>
                <a:spcPct val="100000"/>
              </a:lnSpc>
              <a:spcBef>
                <a:spcPts val="0"/>
              </a:spcBef>
              <a:spcAft>
                <a:spcPts val="0"/>
              </a:spcAft>
              <a:buFont typeface="Arial" panose="020B0604020202020204" pitchFamily="34" charset="0"/>
              <a:buChar char="•"/>
            </a:pPr>
            <a:r>
              <a:rPr lang="en-GB" b="0" dirty="0">
                <a:solidFill>
                  <a:schemeClr val="bg1"/>
                </a:solidFill>
              </a:rPr>
              <a:t>at school?</a:t>
            </a:r>
          </a:p>
          <a:p>
            <a:pPr marL="457200" lvl="0" indent="-457200">
              <a:lnSpc>
                <a:spcPct val="100000"/>
              </a:lnSpc>
              <a:spcBef>
                <a:spcPts val="0"/>
              </a:spcBef>
              <a:spcAft>
                <a:spcPts val="0"/>
              </a:spcAft>
              <a:buFont typeface="Arial" panose="020B0604020202020204" pitchFamily="34" charset="0"/>
              <a:buChar char="•"/>
            </a:pPr>
            <a:r>
              <a:rPr lang="en-GB" b="0" dirty="0">
                <a:solidFill>
                  <a:schemeClr val="bg1"/>
                </a:solidFill>
              </a:rPr>
              <a:t>at home?</a:t>
            </a:r>
          </a:p>
          <a:p>
            <a:pPr marL="457200" lvl="0" indent="-457200">
              <a:lnSpc>
                <a:spcPct val="100000"/>
              </a:lnSpc>
              <a:spcBef>
                <a:spcPts val="0"/>
              </a:spcBef>
              <a:spcAft>
                <a:spcPts val="0"/>
              </a:spcAft>
              <a:buFont typeface="Arial" panose="020B0604020202020204" pitchFamily="34" charset="0"/>
              <a:buChar char="•"/>
            </a:pPr>
            <a:r>
              <a:rPr lang="en-GB" b="0" dirty="0">
                <a:solidFill>
                  <a:schemeClr val="bg1"/>
                </a:solidFill>
              </a:rPr>
              <a:t>out and about?</a:t>
            </a:r>
          </a:p>
        </p:txBody>
      </p:sp>
    </p:spTree>
    <p:extLst>
      <p:ext uri="{BB962C8B-B14F-4D97-AF65-F5344CB8AC3E}">
        <p14:creationId xmlns:p14="http://schemas.microsoft.com/office/powerpoint/2010/main" val="5969152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CE10AD0-8C08-2B4C-AA31-C323F107C6C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82387" y="-1422"/>
            <a:ext cx="7468058" cy="9145417"/>
          </a:xfrm>
          <a:prstGeom prst="rect">
            <a:avLst/>
          </a:prstGeom>
        </p:spPr>
      </p:pic>
      <p:sp>
        <p:nvSpPr>
          <p:cNvPr id="2" name="Content Placeholder 1">
            <a:extLst>
              <a:ext uri="{FF2B5EF4-FFF2-40B4-BE49-F238E27FC236}">
                <a16:creationId xmlns:a16="http://schemas.microsoft.com/office/drawing/2014/main" id="{80AF0F9F-95F5-B641-8E83-4B0408D1C2C3}"/>
              </a:ext>
            </a:extLst>
          </p:cNvPr>
          <p:cNvSpPr>
            <a:spLocks noGrp="1"/>
          </p:cNvSpPr>
          <p:nvPr>
            <p:ph sz="quarter" idx="29"/>
          </p:nvPr>
        </p:nvSpPr>
        <p:spPr>
          <a:xfrm rot="5400000">
            <a:off x="2320127" y="-2312979"/>
            <a:ext cx="3359425" cy="7985392"/>
          </a:xfrm>
        </p:spPr>
        <p:txBody>
          <a:bodyPr/>
          <a:lstStyle/>
          <a:p>
            <a:r>
              <a:rPr lang="en-US" dirty="0"/>
              <a:t> </a:t>
            </a:r>
          </a:p>
        </p:txBody>
      </p:sp>
      <p:sp>
        <p:nvSpPr>
          <p:cNvPr id="3" name="Text Placeholder 2">
            <a:extLst>
              <a:ext uri="{FF2B5EF4-FFF2-40B4-BE49-F238E27FC236}">
                <a16:creationId xmlns:a16="http://schemas.microsoft.com/office/drawing/2014/main" id="{AE9BD610-E6E8-454F-B51C-988264114C8E}"/>
              </a:ext>
            </a:extLst>
          </p:cNvPr>
          <p:cNvSpPr>
            <a:spLocks noGrp="1"/>
          </p:cNvSpPr>
          <p:nvPr>
            <p:ph type="body" sz="quarter" idx="30"/>
          </p:nvPr>
        </p:nvSpPr>
        <p:spPr>
          <a:xfrm>
            <a:off x="541338" y="642938"/>
            <a:ext cx="6773862" cy="1444279"/>
          </a:xfrm>
        </p:spPr>
        <p:txBody>
          <a:bodyPr>
            <a:noAutofit/>
          </a:bodyPr>
          <a:lstStyle/>
          <a:p>
            <a:r>
              <a:rPr lang="en-US" dirty="0"/>
              <a:t>How else can we </a:t>
            </a:r>
            <a:br>
              <a:rPr lang="en-US" dirty="0"/>
            </a:br>
            <a:r>
              <a:rPr lang="en-US" dirty="0"/>
              <a:t>help people to do </a:t>
            </a:r>
            <a:br>
              <a:rPr lang="en-US" dirty="0"/>
            </a:br>
            <a:r>
              <a:rPr lang="en-US" dirty="0"/>
              <a:t>the right thing?</a:t>
            </a:r>
          </a:p>
        </p:txBody>
      </p:sp>
      <p:sp>
        <p:nvSpPr>
          <p:cNvPr id="5" name="Text Placeholder 4">
            <a:extLst>
              <a:ext uri="{FF2B5EF4-FFF2-40B4-BE49-F238E27FC236}">
                <a16:creationId xmlns:a16="http://schemas.microsoft.com/office/drawing/2014/main" id="{2840196B-9023-7B48-B136-77D6CB1FF660}"/>
              </a:ext>
            </a:extLst>
          </p:cNvPr>
          <p:cNvSpPr>
            <a:spLocks noGrp="1"/>
          </p:cNvSpPr>
          <p:nvPr>
            <p:ph type="body" sz="quarter" idx="20"/>
          </p:nvPr>
        </p:nvSpPr>
        <p:spPr>
          <a:xfrm>
            <a:off x="1263650" y="3135089"/>
            <a:ext cx="2883048" cy="2108512"/>
          </a:xfrm>
          <a:prstGeom prst="roundRect">
            <a:avLst/>
          </a:prstGeom>
        </p:spPr>
        <p:txBody>
          <a:bodyPr lIns="216000" tIns="216000" rIns="216000" bIns="216000" anchor="ctr">
            <a:normAutofit/>
          </a:bodyPr>
          <a:lstStyle/>
          <a:p>
            <a:pPr lvl="0" algn="ctr">
              <a:spcBef>
                <a:spcPts val="1600"/>
              </a:spcBef>
              <a:spcAft>
                <a:spcPts val="1600"/>
              </a:spcAft>
            </a:pPr>
            <a:r>
              <a:rPr lang="en-GB" sz="3000" dirty="0"/>
              <a:t>Make it easier</a:t>
            </a:r>
          </a:p>
        </p:txBody>
      </p:sp>
      <p:sp>
        <p:nvSpPr>
          <p:cNvPr id="7" name="Text Placeholder 6">
            <a:extLst>
              <a:ext uri="{FF2B5EF4-FFF2-40B4-BE49-F238E27FC236}">
                <a16:creationId xmlns:a16="http://schemas.microsoft.com/office/drawing/2014/main" id="{090F22AA-BED5-7B48-87D6-B30E98FA5CC2}"/>
              </a:ext>
            </a:extLst>
          </p:cNvPr>
          <p:cNvSpPr>
            <a:spLocks noGrp="1"/>
          </p:cNvSpPr>
          <p:nvPr>
            <p:ph type="body" sz="quarter" idx="22"/>
          </p:nvPr>
        </p:nvSpPr>
        <p:spPr>
          <a:xfrm>
            <a:off x="4592155" y="3135089"/>
            <a:ext cx="2883048" cy="2108512"/>
          </a:xfrm>
          <a:prstGeom prst="roundRect">
            <a:avLst/>
          </a:prstGeom>
        </p:spPr>
        <p:txBody>
          <a:bodyPr lIns="216000" tIns="216000" rIns="216000" bIns="216000" anchor="ctr">
            <a:normAutofit/>
          </a:bodyPr>
          <a:lstStyle/>
          <a:p>
            <a:pPr lvl="0" algn="ctr">
              <a:spcBef>
                <a:spcPts val="1600"/>
              </a:spcBef>
              <a:spcAft>
                <a:spcPts val="1600"/>
              </a:spcAft>
            </a:pPr>
            <a:r>
              <a:rPr lang="en-GB" sz="3000" dirty="0"/>
              <a:t>Make it normal</a:t>
            </a:r>
          </a:p>
        </p:txBody>
      </p:sp>
      <p:sp>
        <p:nvSpPr>
          <p:cNvPr id="9" name="Text Placeholder 8">
            <a:extLst>
              <a:ext uri="{FF2B5EF4-FFF2-40B4-BE49-F238E27FC236}">
                <a16:creationId xmlns:a16="http://schemas.microsoft.com/office/drawing/2014/main" id="{C1CF0799-078F-0C4F-B3D0-D19E8E44AFAE}"/>
              </a:ext>
            </a:extLst>
          </p:cNvPr>
          <p:cNvSpPr>
            <a:spLocks noGrp="1"/>
          </p:cNvSpPr>
          <p:nvPr>
            <p:ph type="body" sz="quarter" idx="25"/>
          </p:nvPr>
        </p:nvSpPr>
        <p:spPr>
          <a:xfrm>
            <a:off x="1263650" y="5524740"/>
            <a:ext cx="2883048" cy="2108512"/>
          </a:xfrm>
          <a:prstGeom prst="roundRect">
            <a:avLst/>
          </a:prstGeom>
        </p:spPr>
        <p:txBody>
          <a:bodyPr lIns="216000" tIns="216000" rIns="216000" bIns="216000" anchor="ctr">
            <a:normAutofit/>
          </a:bodyPr>
          <a:lstStyle/>
          <a:p>
            <a:pPr algn="ctr"/>
            <a:r>
              <a:rPr lang="en-GB" sz="3000" dirty="0"/>
              <a:t>Give them information</a:t>
            </a:r>
          </a:p>
        </p:txBody>
      </p:sp>
      <p:sp>
        <p:nvSpPr>
          <p:cNvPr id="11" name="Text Placeholder 10">
            <a:extLst>
              <a:ext uri="{FF2B5EF4-FFF2-40B4-BE49-F238E27FC236}">
                <a16:creationId xmlns:a16="http://schemas.microsoft.com/office/drawing/2014/main" id="{07B13FA1-A313-D64E-ACF9-86F3AFE61A58}"/>
              </a:ext>
            </a:extLst>
          </p:cNvPr>
          <p:cNvSpPr>
            <a:spLocks noGrp="1"/>
          </p:cNvSpPr>
          <p:nvPr>
            <p:ph type="body" sz="quarter" idx="28"/>
          </p:nvPr>
        </p:nvSpPr>
        <p:spPr>
          <a:xfrm>
            <a:off x="4507488" y="5524740"/>
            <a:ext cx="2883048" cy="2108512"/>
          </a:xfrm>
          <a:prstGeom prst="roundRect">
            <a:avLst/>
          </a:prstGeom>
        </p:spPr>
        <p:txBody>
          <a:bodyPr lIns="216000" tIns="216000" rIns="216000" bIns="216000" anchor="ctr">
            <a:normAutofit/>
          </a:bodyPr>
          <a:lstStyle/>
          <a:p>
            <a:pPr lvl="0" algn="ctr">
              <a:spcBef>
                <a:spcPts val="1600"/>
              </a:spcBef>
              <a:spcAft>
                <a:spcPts val="1600"/>
              </a:spcAft>
            </a:pPr>
            <a:r>
              <a:rPr lang="en-GB" sz="3000" dirty="0"/>
              <a:t>Give them reasons</a:t>
            </a:r>
          </a:p>
        </p:txBody>
      </p:sp>
      <p:sp>
        <p:nvSpPr>
          <p:cNvPr id="16" name="Footer Placeholder 4">
            <a:extLst>
              <a:ext uri="{FF2B5EF4-FFF2-40B4-BE49-F238E27FC236}">
                <a16:creationId xmlns:a16="http://schemas.microsoft.com/office/drawing/2014/main" id="{BD788977-4129-954B-AF5B-28413645460D}"/>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4</a:t>
            </a:r>
          </a:p>
        </p:txBody>
      </p:sp>
      <p:sp>
        <p:nvSpPr>
          <p:cNvPr id="18" name="Slide Number Placeholder 5">
            <a:extLst>
              <a:ext uri="{FF2B5EF4-FFF2-40B4-BE49-F238E27FC236}">
                <a16:creationId xmlns:a16="http://schemas.microsoft.com/office/drawing/2014/main" id="{CA68556D-7826-FF43-A7DA-EB9E7741BAD1}"/>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37</a:t>
            </a:fld>
            <a:endParaRPr lang="en-US" dirty="0"/>
          </a:p>
        </p:txBody>
      </p:sp>
    </p:spTree>
    <p:extLst>
      <p:ext uri="{BB962C8B-B14F-4D97-AF65-F5344CB8AC3E}">
        <p14:creationId xmlns:p14="http://schemas.microsoft.com/office/powerpoint/2010/main" val="35019569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Placeholder 4">
            <a:extLst>
              <a:ext uri="{FF2B5EF4-FFF2-40B4-BE49-F238E27FC236}">
                <a16:creationId xmlns:a16="http://schemas.microsoft.com/office/drawing/2014/main" id="{ACC62FF3-5184-8440-96EB-BB816F4AE55C}"/>
              </a:ext>
            </a:extLst>
          </p:cNvPr>
          <p:cNvSpPr txBox="1">
            <a:spLocks/>
          </p:cNvSpPr>
          <p:nvPr/>
        </p:nvSpPr>
        <p:spPr>
          <a:xfrm>
            <a:off x="5587716" y="2997600"/>
            <a:ext cx="5031455" cy="5033691"/>
          </a:xfrm>
          <a:prstGeom prst="ellipse">
            <a:avLst/>
          </a:prstGeom>
          <a:noFill/>
          <a:ln w="57150">
            <a:solidFill>
              <a:srgbClr val="0065A1"/>
            </a:solidFill>
          </a:ln>
        </p:spPr>
        <p:txBody>
          <a:bodyPr vert="horz" lIns="91440" tIns="45720" rIns="91440" bIns="45720" rtlCol="0" anchor="ctr">
            <a:noAutofit/>
          </a:bodyPr>
          <a:lstStyle>
            <a:lvl1pPr marL="0" indent="0" algn="ctr" defTabSz="1219170" rtl="0" eaLnBrk="1" latinLnBrk="0" hangingPunct="1">
              <a:lnSpc>
                <a:spcPct val="90000"/>
              </a:lnSpc>
              <a:spcBef>
                <a:spcPts val="1333"/>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0"/>
              </a:spcBef>
              <a:spcAft>
                <a:spcPts val="0"/>
              </a:spcAft>
            </a:pPr>
            <a:endParaRPr lang="en-GB" sz="3000" dirty="0"/>
          </a:p>
        </p:txBody>
      </p:sp>
      <p:sp>
        <p:nvSpPr>
          <p:cNvPr id="18" name="Content Placeholder 1">
            <a:extLst>
              <a:ext uri="{FF2B5EF4-FFF2-40B4-BE49-F238E27FC236}">
                <a16:creationId xmlns:a16="http://schemas.microsoft.com/office/drawing/2014/main" id="{52DDF25F-112D-C644-A3EB-0B59491AD34A}"/>
              </a:ext>
            </a:extLst>
          </p:cNvPr>
          <p:cNvSpPr txBox="1">
            <a:spLocks/>
          </p:cNvSpPr>
          <p:nvPr/>
        </p:nvSpPr>
        <p:spPr>
          <a:xfrm rot="5400000">
            <a:off x="2638180" y="-2631030"/>
            <a:ext cx="2723319" cy="7985392"/>
          </a:xfrm>
          <a:prstGeom prst="round1Rect">
            <a:avLst>
              <a:gd name="adj" fmla="val 9699"/>
            </a:avLst>
          </a:prstGeom>
          <a:solidFill>
            <a:srgbClr val="61A60E"/>
          </a:solidFill>
        </p:spPr>
        <p:txBody>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dirty="0"/>
              <a:t> </a:t>
            </a:r>
          </a:p>
        </p:txBody>
      </p:sp>
      <p:sp>
        <p:nvSpPr>
          <p:cNvPr id="5" name="Text Placeholder 4">
            <a:extLst>
              <a:ext uri="{FF2B5EF4-FFF2-40B4-BE49-F238E27FC236}">
                <a16:creationId xmlns:a16="http://schemas.microsoft.com/office/drawing/2014/main" id="{F69D7157-A0A9-C047-8D54-87B5D1EE690A}"/>
              </a:ext>
            </a:extLst>
          </p:cNvPr>
          <p:cNvSpPr>
            <a:spLocks noGrp="1"/>
          </p:cNvSpPr>
          <p:nvPr>
            <p:ph type="body" sz="quarter" idx="17"/>
          </p:nvPr>
        </p:nvSpPr>
        <p:spPr>
          <a:xfrm>
            <a:off x="6284951" y="4988574"/>
            <a:ext cx="3636985" cy="1051742"/>
          </a:xfrm>
          <a:prstGeom prst="roundRect">
            <a:avLst>
              <a:gd name="adj" fmla="val 28718"/>
            </a:avLst>
          </a:prstGeom>
        </p:spPr>
        <p:txBody>
          <a:bodyPr/>
          <a:lstStyle/>
          <a:p>
            <a:pPr lvl="0">
              <a:spcBef>
                <a:spcPts val="0"/>
              </a:spcBef>
              <a:spcAft>
                <a:spcPts val="0"/>
              </a:spcAft>
            </a:pPr>
            <a:r>
              <a:rPr lang="en-GB" sz="3000" dirty="0"/>
              <a:t>Our School</a:t>
            </a:r>
          </a:p>
        </p:txBody>
      </p:sp>
      <p:sp>
        <p:nvSpPr>
          <p:cNvPr id="14" name="Text Placeholder 4">
            <a:extLst>
              <a:ext uri="{FF2B5EF4-FFF2-40B4-BE49-F238E27FC236}">
                <a16:creationId xmlns:a16="http://schemas.microsoft.com/office/drawing/2014/main" id="{9C2C8E71-B05E-1643-90CF-449BEE4B9D6F}"/>
              </a:ext>
            </a:extLst>
          </p:cNvPr>
          <p:cNvSpPr txBox="1">
            <a:spLocks/>
          </p:cNvSpPr>
          <p:nvPr/>
        </p:nvSpPr>
        <p:spPr>
          <a:xfrm>
            <a:off x="1489438" y="4020724"/>
            <a:ext cx="3238560" cy="513556"/>
          </a:xfrm>
          <a:prstGeom prst="roundRect">
            <a:avLst>
              <a:gd name="adj" fmla="val 50000"/>
            </a:avLst>
          </a:prstGeom>
          <a:solidFill>
            <a:srgbClr val="0065A1"/>
          </a:solidFill>
        </p:spPr>
        <p:txBody>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r>
              <a:rPr lang="en-US" sz="2400" dirty="0">
                <a:solidFill>
                  <a:schemeClr val="bg1"/>
                </a:solidFill>
              </a:rPr>
              <a:t>Parents</a:t>
            </a:r>
          </a:p>
        </p:txBody>
      </p:sp>
      <p:sp>
        <p:nvSpPr>
          <p:cNvPr id="15" name="Text Placeholder 8">
            <a:extLst>
              <a:ext uri="{FF2B5EF4-FFF2-40B4-BE49-F238E27FC236}">
                <a16:creationId xmlns:a16="http://schemas.microsoft.com/office/drawing/2014/main" id="{FCFB8754-A30B-3641-956F-8CB60449311E}"/>
              </a:ext>
            </a:extLst>
          </p:cNvPr>
          <p:cNvSpPr txBox="1">
            <a:spLocks/>
          </p:cNvSpPr>
          <p:nvPr/>
        </p:nvSpPr>
        <p:spPr>
          <a:xfrm>
            <a:off x="11529591" y="4058444"/>
            <a:ext cx="2142229" cy="513556"/>
          </a:xfrm>
          <a:prstGeom prst="roundRect">
            <a:avLst>
              <a:gd name="adj" fmla="val 50000"/>
            </a:avLst>
          </a:prstGeom>
          <a:solidFill>
            <a:srgbClr val="0065A1"/>
          </a:solidFill>
        </p:spPr>
        <p:txBody>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r>
              <a:rPr lang="en-GB" sz="2400" dirty="0">
                <a:solidFill>
                  <a:schemeClr val="bg1"/>
                </a:solidFill>
              </a:rPr>
              <a:t>Councillors</a:t>
            </a:r>
            <a:endParaRPr lang="en-US" sz="2400" dirty="0">
              <a:solidFill>
                <a:schemeClr val="bg1"/>
              </a:solidFill>
            </a:endParaRPr>
          </a:p>
        </p:txBody>
      </p:sp>
      <p:sp>
        <p:nvSpPr>
          <p:cNvPr id="19" name="Text Placeholder 2">
            <a:extLst>
              <a:ext uri="{FF2B5EF4-FFF2-40B4-BE49-F238E27FC236}">
                <a16:creationId xmlns:a16="http://schemas.microsoft.com/office/drawing/2014/main" id="{44CDE29E-FB92-374A-9CA8-9BFF14A2FC3D}"/>
              </a:ext>
            </a:extLst>
          </p:cNvPr>
          <p:cNvSpPr txBox="1">
            <a:spLocks/>
          </p:cNvSpPr>
          <p:nvPr/>
        </p:nvSpPr>
        <p:spPr>
          <a:xfrm>
            <a:off x="541338" y="642938"/>
            <a:ext cx="5422140" cy="1444279"/>
          </a:xfrm>
          <a:prstGeom prst="rect">
            <a:avLst/>
          </a:prstGeom>
        </p:spPr>
        <p:txBody>
          <a:bodyPr>
            <a:no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sz="4800" dirty="0">
                <a:solidFill>
                  <a:schemeClr val="bg1"/>
                </a:solidFill>
              </a:rPr>
              <a:t>Who else could we inspire?</a:t>
            </a:r>
            <a:endParaRPr lang="en-US" sz="4800" dirty="0">
              <a:solidFill>
                <a:schemeClr val="bg1"/>
              </a:solidFill>
            </a:endParaRPr>
          </a:p>
        </p:txBody>
      </p:sp>
      <p:sp>
        <p:nvSpPr>
          <p:cNvPr id="20" name="Text Placeholder 4">
            <a:extLst>
              <a:ext uri="{FF2B5EF4-FFF2-40B4-BE49-F238E27FC236}">
                <a16:creationId xmlns:a16="http://schemas.microsoft.com/office/drawing/2014/main" id="{CFCF5C25-3CA6-F143-A931-246FE2442882}"/>
              </a:ext>
            </a:extLst>
          </p:cNvPr>
          <p:cNvSpPr txBox="1">
            <a:spLocks/>
          </p:cNvSpPr>
          <p:nvPr/>
        </p:nvSpPr>
        <p:spPr>
          <a:xfrm>
            <a:off x="1489438" y="6127820"/>
            <a:ext cx="3238560" cy="513556"/>
          </a:xfrm>
          <a:prstGeom prst="roundRect">
            <a:avLst>
              <a:gd name="adj" fmla="val 50000"/>
            </a:avLst>
          </a:prstGeom>
          <a:solidFill>
            <a:srgbClr val="0065A1"/>
          </a:solidFill>
        </p:spPr>
        <p:txBody>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r>
              <a:rPr lang="en-GB" sz="2400" dirty="0">
                <a:solidFill>
                  <a:schemeClr val="bg1"/>
                </a:solidFill>
              </a:rPr>
              <a:t>Businesses</a:t>
            </a:r>
          </a:p>
          <a:p>
            <a:pPr algn="ctr"/>
            <a:endParaRPr lang="en-US" sz="2400" dirty="0">
              <a:solidFill>
                <a:schemeClr val="bg1"/>
              </a:solidFill>
            </a:endParaRPr>
          </a:p>
        </p:txBody>
      </p:sp>
      <p:sp>
        <p:nvSpPr>
          <p:cNvPr id="21" name="Text Placeholder 8">
            <a:extLst>
              <a:ext uri="{FF2B5EF4-FFF2-40B4-BE49-F238E27FC236}">
                <a16:creationId xmlns:a16="http://schemas.microsoft.com/office/drawing/2014/main" id="{F6E35703-6105-BC4B-8679-AEA28A54EE42}"/>
              </a:ext>
            </a:extLst>
          </p:cNvPr>
          <p:cNvSpPr txBox="1">
            <a:spLocks/>
          </p:cNvSpPr>
          <p:nvPr/>
        </p:nvSpPr>
        <p:spPr>
          <a:xfrm>
            <a:off x="11529591" y="6165540"/>
            <a:ext cx="2142229" cy="513556"/>
          </a:xfrm>
          <a:prstGeom prst="roundRect">
            <a:avLst>
              <a:gd name="adj" fmla="val 50000"/>
            </a:avLst>
          </a:prstGeom>
          <a:solidFill>
            <a:srgbClr val="0065A1"/>
          </a:solidFill>
        </p:spPr>
        <p:txBody>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lvl="0" algn="ctr">
              <a:spcBef>
                <a:spcPts val="0"/>
              </a:spcBef>
              <a:spcAft>
                <a:spcPts val="0"/>
              </a:spcAft>
            </a:pPr>
            <a:r>
              <a:rPr lang="en-GB" sz="2400" dirty="0">
                <a:solidFill>
                  <a:schemeClr val="bg1"/>
                </a:solidFill>
              </a:rPr>
              <a:t>Local Press</a:t>
            </a:r>
          </a:p>
        </p:txBody>
      </p:sp>
      <p:sp>
        <p:nvSpPr>
          <p:cNvPr id="24" name="Google Shape;265;p42">
            <a:extLst>
              <a:ext uri="{FF2B5EF4-FFF2-40B4-BE49-F238E27FC236}">
                <a16:creationId xmlns:a16="http://schemas.microsoft.com/office/drawing/2014/main" id="{A9A37DB4-709F-5C41-AD95-EF7EBEE2E8F9}"/>
              </a:ext>
            </a:extLst>
          </p:cNvPr>
          <p:cNvSpPr txBox="1"/>
          <p:nvPr/>
        </p:nvSpPr>
        <p:spPr>
          <a:xfrm>
            <a:off x="6284951" y="3979280"/>
            <a:ext cx="3636984" cy="555000"/>
          </a:xfrm>
          <a:prstGeom prst="rect">
            <a:avLst/>
          </a:prstGeom>
          <a:noFill/>
          <a:ln>
            <a:noFill/>
          </a:ln>
        </p:spPr>
        <p:txBody>
          <a:bodyPr spcFirstLastPara="1" wrap="square" lIns="91425" tIns="91425" rIns="91425" bIns="91425" anchor="t" anchorCtr="0">
            <a:noAutofit/>
          </a:bodyPr>
          <a:lstStyle/>
          <a:p>
            <a:pPr lvl="0" algn="ctr" rtl="0">
              <a:spcBef>
                <a:spcPts val="0"/>
              </a:spcBef>
              <a:spcAft>
                <a:spcPts val="0"/>
              </a:spcAft>
              <a:buClr>
                <a:schemeClr val="dk1"/>
              </a:buClr>
              <a:buSzPts val="1100"/>
            </a:pPr>
            <a:r>
              <a:rPr lang="en-GB" sz="3000" b="1" dirty="0">
                <a:solidFill>
                  <a:srgbClr val="61A60E"/>
                </a:solidFill>
                <a:latin typeface="Arial" panose="020B0604020202020204" pitchFamily="34" charset="0"/>
                <a:cs typeface="Arial" panose="020B0604020202020204" pitchFamily="34" charset="0"/>
              </a:rPr>
              <a:t>Active</a:t>
            </a:r>
          </a:p>
        </p:txBody>
      </p:sp>
      <p:sp>
        <p:nvSpPr>
          <p:cNvPr id="25" name="Google Shape;266;p42">
            <a:extLst>
              <a:ext uri="{FF2B5EF4-FFF2-40B4-BE49-F238E27FC236}">
                <a16:creationId xmlns:a16="http://schemas.microsoft.com/office/drawing/2014/main" id="{41461B08-AEEB-DA45-9B4D-B860D06AFA49}"/>
              </a:ext>
            </a:extLst>
          </p:cNvPr>
          <p:cNvSpPr txBox="1"/>
          <p:nvPr/>
        </p:nvSpPr>
        <p:spPr>
          <a:xfrm>
            <a:off x="6284951" y="6316571"/>
            <a:ext cx="3636984" cy="555000"/>
          </a:xfrm>
          <a:prstGeom prst="rect">
            <a:avLst/>
          </a:prstGeom>
          <a:noFill/>
          <a:ln>
            <a:noFill/>
          </a:ln>
        </p:spPr>
        <p:txBody>
          <a:bodyPr spcFirstLastPara="1" wrap="square" lIns="91425" tIns="91425" rIns="91425" bIns="91425" anchor="t" anchorCtr="0">
            <a:noAutofit/>
          </a:bodyPr>
          <a:lstStyle/>
          <a:p>
            <a:pPr lvl="0" algn="ctr" rtl="0">
              <a:spcBef>
                <a:spcPts val="0"/>
              </a:spcBef>
              <a:spcAft>
                <a:spcPts val="0"/>
              </a:spcAft>
            </a:pPr>
            <a:r>
              <a:rPr lang="en-GB" sz="3000" b="1" dirty="0">
                <a:solidFill>
                  <a:srgbClr val="61A60E"/>
                </a:solidFill>
                <a:latin typeface="Arial" panose="020B0604020202020204" pitchFamily="34" charset="0"/>
                <a:cs typeface="Arial" panose="020B0604020202020204" pitchFamily="34" charset="0"/>
              </a:rPr>
              <a:t>Citizenship</a:t>
            </a:r>
          </a:p>
        </p:txBody>
      </p:sp>
      <p:sp>
        <p:nvSpPr>
          <p:cNvPr id="38" name="Footer Placeholder 4">
            <a:extLst>
              <a:ext uri="{FF2B5EF4-FFF2-40B4-BE49-F238E27FC236}">
                <a16:creationId xmlns:a16="http://schemas.microsoft.com/office/drawing/2014/main" id="{F8573C60-2B0A-6947-B82B-A9C1D5F92541}"/>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4</a:t>
            </a:r>
          </a:p>
        </p:txBody>
      </p:sp>
      <p:sp>
        <p:nvSpPr>
          <p:cNvPr id="39" name="Slide Number Placeholder 5">
            <a:extLst>
              <a:ext uri="{FF2B5EF4-FFF2-40B4-BE49-F238E27FC236}">
                <a16:creationId xmlns:a16="http://schemas.microsoft.com/office/drawing/2014/main" id="{EF23EF51-83FB-E542-B8C5-3A861E4CA9D8}"/>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38</a:t>
            </a:fld>
            <a:endParaRPr lang="en-US" dirty="0">
              <a:solidFill>
                <a:srgbClr val="006937"/>
              </a:solidFill>
            </a:endParaRPr>
          </a:p>
        </p:txBody>
      </p:sp>
      <p:cxnSp>
        <p:nvCxnSpPr>
          <p:cNvPr id="9" name="Straight Arrow Connector 8">
            <a:extLst>
              <a:ext uri="{FF2B5EF4-FFF2-40B4-BE49-F238E27FC236}">
                <a16:creationId xmlns:a16="http://schemas.microsoft.com/office/drawing/2014/main" id="{5A8F0ED5-AE45-7B4B-9727-60C3434BED71}"/>
              </a:ext>
            </a:extLst>
          </p:cNvPr>
          <p:cNvCxnSpPr>
            <a:cxnSpLocks/>
            <a:stCxn id="24" idx="1"/>
          </p:cNvCxnSpPr>
          <p:nvPr/>
        </p:nvCxnSpPr>
        <p:spPr>
          <a:xfrm flipH="1">
            <a:off x="4932141" y="4256780"/>
            <a:ext cx="1352810" cy="16196"/>
          </a:xfrm>
          <a:prstGeom prst="straightConnector1">
            <a:avLst/>
          </a:prstGeom>
          <a:ln w="57150">
            <a:solidFill>
              <a:srgbClr val="0065A1"/>
            </a:solidFill>
            <a:headEnd w="lg" len="sm"/>
            <a:tailEnd type="triangle" w="lg" len="sm"/>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B238456-475A-1C4C-8084-726BB44A52C7}"/>
              </a:ext>
            </a:extLst>
          </p:cNvPr>
          <p:cNvCxnSpPr>
            <a:cxnSpLocks/>
          </p:cNvCxnSpPr>
          <p:nvPr/>
        </p:nvCxnSpPr>
        <p:spPr>
          <a:xfrm flipH="1">
            <a:off x="4932141" y="6435775"/>
            <a:ext cx="1352810" cy="16196"/>
          </a:xfrm>
          <a:prstGeom prst="straightConnector1">
            <a:avLst/>
          </a:prstGeom>
          <a:ln w="57150">
            <a:solidFill>
              <a:srgbClr val="0065A1"/>
            </a:solidFill>
            <a:headEnd w="lg" len="sm"/>
            <a:tailEnd type="triangle" w="lg" len="sm"/>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DAA5F039-CAF7-5B49-807E-F880F4ADA4D7}"/>
              </a:ext>
            </a:extLst>
          </p:cNvPr>
          <p:cNvCxnSpPr>
            <a:cxnSpLocks/>
          </p:cNvCxnSpPr>
          <p:nvPr/>
        </p:nvCxnSpPr>
        <p:spPr>
          <a:xfrm rot="10800000" flipH="1">
            <a:off x="9971069" y="4256780"/>
            <a:ext cx="1352810" cy="16196"/>
          </a:xfrm>
          <a:prstGeom prst="straightConnector1">
            <a:avLst/>
          </a:prstGeom>
          <a:ln w="57150">
            <a:solidFill>
              <a:srgbClr val="0065A1"/>
            </a:solidFill>
            <a:headEnd w="lg" len="sm"/>
            <a:tailEnd type="triangle" w="lg" len="sm"/>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0B3F09E1-8F0C-0E4B-9076-757B2744C8B5}"/>
              </a:ext>
            </a:extLst>
          </p:cNvPr>
          <p:cNvCxnSpPr>
            <a:cxnSpLocks/>
          </p:cNvCxnSpPr>
          <p:nvPr/>
        </p:nvCxnSpPr>
        <p:spPr>
          <a:xfrm rot="10800000" flipH="1">
            <a:off x="9971069" y="6435775"/>
            <a:ext cx="1352810" cy="16196"/>
          </a:xfrm>
          <a:prstGeom prst="straightConnector1">
            <a:avLst/>
          </a:prstGeom>
          <a:ln w="57150">
            <a:solidFill>
              <a:srgbClr val="0065A1"/>
            </a:solidFill>
            <a:headEnd w="lg" len="sm"/>
            <a:tailEnd type="triangle"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60591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73D12B2-0EB0-DF4B-A019-54673221730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82387" y="-1422"/>
            <a:ext cx="7468058" cy="9145417"/>
          </a:xfrm>
          <a:prstGeom prst="rect">
            <a:avLst/>
          </a:prstGeom>
        </p:spPr>
      </p:pic>
      <p:sp>
        <p:nvSpPr>
          <p:cNvPr id="24" name="Text Placeholder 4">
            <a:extLst>
              <a:ext uri="{FF2B5EF4-FFF2-40B4-BE49-F238E27FC236}">
                <a16:creationId xmlns:a16="http://schemas.microsoft.com/office/drawing/2014/main" id="{A6976C31-0BD4-7542-A46A-0FE449D2CA07}"/>
              </a:ext>
            </a:extLst>
          </p:cNvPr>
          <p:cNvSpPr>
            <a:spLocks noGrp="1"/>
          </p:cNvSpPr>
          <p:nvPr>
            <p:ph type="body" sz="quarter" idx="20"/>
          </p:nvPr>
        </p:nvSpPr>
        <p:spPr>
          <a:xfrm>
            <a:off x="1263650" y="3517744"/>
            <a:ext cx="2883048" cy="2108512"/>
          </a:xfrm>
          <a:prstGeom prst="roundRect">
            <a:avLst/>
          </a:prstGeom>
        </p:spPr>
        <p:txBody>
          <a:bodyPr lIns="216000" tIns="216000" rIns="216000" bIns="216000" anchor="ctr">
            <a:normAutofit/>
          </a:bodyPr>
          <a:lstStyle/>
          <a:p>
            <a:pPr lvl="0" algn="ctr">
              <a:spcBef>
                <a:spcPts val="1600"/>
              </a:spcBef>
              <a:spcAft>
                <a:spcPts val="1600"/>
              </a:spcAft>
            </a:pPr>
            <a:r>
              <a:rPr lang="en-GB" sz="3000" dirty="0"/>
              <a:t>Make it easier</a:t>
            </a:r>
          </a:p>
        </p:txBody>
      </p:sp>
      <p:sp>
        <p:nvSpPr>
          <p:cNvPr id="25" name="Text Placeholder 6">
            <a:extLst>
              <a:ext uri="{FF2B5EF4-FFF2-40B4-BE49-F238E27FC236}">
                <a16:creationId xmlns:a16="http://schemas.microsoft.com/office/drawing/2014/main" id="{4940E0F3-BA7E-7F44-9301-63AE64224ADF}"/>
              </a:ext>
            </a:extLst>
          </p:cNvPr>
          <p:cNvSpPr>
            <a:spLocks noGrp="1"/>
          </p:cNvSpPr>
          <p:nvPr>
            <p:ph type="body" sz="quarter" idx="22"/>
          </p:nvPr>
        </p:nvSpPr>
        <p:spPr>
          <a:xfrm>
            <a:off x="4592155" y="3517744"/>
            <a:ext cx="2883048" cy="2108512"/>
          </a:xfrm>
          <a:prstGeom prst="roundRect">
            <a:avLst/>
          </a:prstGeom>
        </p:spPr>
        <p:txBody>
          <a:bodyPr lIns="216000" tIns="216000" rIns="216000" bIns="216000" anchor="ctr">
            <a:normAutofit/>
          </a:bodyPr>
          <a:lstStyle/>
          <a:p>
            <a:pPr lvl="0" algn="ctr">
              <a:spcBef>
                <a:spcPts val="1600"/>
              </a:spcBef>
              <a:spcAft>
                <a:spcPts val="1600"/>
              </a:spcAft>
            </a:pPr>
            <a:r>
              <a:rPr lang="en-GB" sz="3000" dirty="0"/>
              <a:t>Make it normal</a:t>
            </a:r>
          </a:p>
        </p:txBody>
      </p:sp>
      <p:sp>
        <p:nvSpPr>
          <p:cNvPr id="26" name="Text Placeholder 8">
            <a:extLst>
              <a:ext uri="{FF2B5EF4-FFF2-40B4-BE49-F238E27FC236}">
                <a16:creationId xmlns:a16="http://schemas.microsoft.com/office/drawing/2014/main" id="{B026B366-720A-1149-A4EB-5529ADDD0E75}"/>
              </a:ext>
            </a:extLst>
          </p:cNvPr>
          <p:cNvSpPr>
            <a:spLocks noGrp="1"/>
          </p:cNvSpPr>
          <p:nvPr>
            <p:ph type="body" sz="quarter" idx="25"/>
          </p:nvPr>
        </p:nvSpPr>
        <p:spPr>
          <a:xfrm>
            <a:off x="1263650" y="5907395"/>
            <a:ext cx="2883048" cy="2108512"/>
          </a:xfrm>
          <a:prstGeom prst="roundRect">
            <a:avLst/>
          </a:prstGeom>
        </p:spPr>
        <p:txBody>
          <a:bodyPr lIns="216000" tIns="216000" rIns="216000" bIns="216000" anchor="ctr">
            <a:normAutofit/>
          </a:bodyPr>
          <a:lstStyle/>
          <a:p>
            <a:pPr algn="ctr"/>
            <a:r>
              <a:rPr lang="en-GB" sz="3000" dirty="0"/>
              <a:t>Give them information</a:t>
            </a:r>
          </a:p>
        </p:txBody>
      </p:sp>
      <p:sp>
        <p:nvSpPr>
          <p:cNvPr id="27" name="Text Placeholder 10">
            <a:extLst>
              <a:ext uri="{FF2B5EF4-FFF2-40B4-BE49-F238E27FC236}">
                <a16:creationId xmlns:a16="http://schemas.microsoft.com/office/drawing/2014/main" id="{6003CA75-2EB6-704E-98AC-8FF669FE9627}"/>
              </a:ext>
            </a:extLst>
          </p:cNvPr>
          <p:cNvSpPr>
            <a:spLocks noGrp="1"/>
          </p:cNvSpPr>
          <p:nvPr>
            <p:ph type="body" sz="quarter" idx="28"/>
          </p:nvPr>
        </p:nvSpPr>
        <p:spPr>
          <a:xfrm>
            <a:off x="4507488" y="5907395"/>
            <a:ext cx="2883048" cy="2108512"/>
          </a:xfrm>
          <a:prstGeom prst="roundRect">
            <a:avLst/>
          </a:prstGeom>
        </p:spPr>
        <p:txBody>
          <a:bodyPr lIns="216000" tIns="216000" rIns="216000" bIns="216000" anchor="ctr">
            <a:normAutofit/>
          </a:bodyPr>
          <a:lstStyle/>
          <a:p>
            <a:pPr lvl="0" algn="ctr">
              <a:spcBef>
                <a:spcPts val="1600"/>
              </a:spcBef>
              <a:spcAft>
                <a:spcPts val="1600"/>
              </a:spcAft>
            </a:pPr>
            <a:r>
              <a:rPr lang="en-GB" sz="3000" dirty="0"/>
              <a:t>Give them reasons</a:t>
            </a:r>
          </a:p>
        </p:txBody>
      </p:sp>
      <p:sp>
        <p:nvSpPr>
          <p:cNvPr id="2" name="Content Placeholder 1">
            <a:extLst>
              <a:ext uri="{FF2B5EF4-FFF2-40B4-BE49-F238E27FC236}">
                <a16:creationId xmlns:a16="http://schemas.microsoft.com/office/drawing/2014/main" id="{80AF0F9F-95F5-B641-8E83-4B0408D1C2C3}"/>
              </a:ext>
            </a:extLst>
          </p:cNvPr>
          <p:cNvSpPr>
            <a:spLocks noGrp="1"/>
          </p:cNvSpPr>
          <p:nvPr>
            <p:ph sz="quarter" idx="29"/>
          </p:nvPr>
        </p:nvSpPr>
        <p:spPr>
          <a:xfrm rot="5400000">
            <a:off x="2499031" y="-2491884"/>
            <a:ext cx="3001617" cy="7985392"/>
          </a:xfrm>
        </p:spPr>
        <p:txBody>
          <a:bodyPr/>
          <a:lstStyle/>
          <a:p>
            <a:r>
              <a:rPr lang="en-US" dirty="0"/>
              <a:t> </a:t>
            </a:r>
          </a:p>
        </p:txBody>
      </p:sp>
      <p:sp>
        <p:nvSpPr>
          <p:cNvPr id="3" name="Text Placeholder 2">
            <a:extLst>
              <a:ext uri="{FF2B5EF4-FFF2-40B4-BE49-F238E27FC236}">
                <a16:creationId xmlns:a16="http://schemas.microsoft.com/office/drawing/2014/main" id="{AE9BD610-E6E8-454F-B51C-988264114C8E}"/>
              </a:ext>
            </a:extLst>
          </p:cNvPr>
          <p:cNvSpPr>
            <a:spLocks noGrp="1"/>
          </p:cNvSpPr>
          <p:nvPr>
            <p:ph type="body" sz="quarter" idx="30"/>
          </p:nvPr>
        </p:nvSpPr>
        <p:spPr>
          <a:xfrm>
            <a:off x="541338" y="642938"/>
            <a:ext cx="6350000" cy="1444279"/>
          </a:xfrm>
        </p:spPr>
        <p:txBody>
          <a:bodyPr>
            <a:noAutofit/>
          </a:bodyPr>
          <a:lstStyle/>
          <a:p>
            <a:r>
              <a:rPr lang="en-US" dirty="0"/>
              <a:t>What new actions will we take?</a:t>
            </a:r>
          </a:p>
        </p:txBody>
      </p:sp>
      <p:sp>
        <p:nvSpPr>
          <p:cNvPr id="16" name="Footer Placeholder 4">
            <a:extLst>
              <a:ext uri="{FF2B5EF4-FFF2-40B4-BE49-F238E27FC236}">
                <a16:creationId xmlns:a16="http://schemas.microsoft.com/office/drawing/2014/main" id="{BD788977-4129-954B-AF5B-28413645460D}"/>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4</a:t>
            </a:r>
          </a:p>
        </p:txBody>
      </p:sp>
      <p:sp>
        <p:nvSpPr>
          <p:cNvPr id="18" name="Slide Number Placeholder 5">
            <a:extLst>
              <a:ext uri="{FF2B5EF4-FFF2-40B4-BE49-F238E27FC236}">
                <a16:creationId xmlns:a16="http://schemas.microsoft.com/office/drawing/2014/main" id="{CA68556D-7826-FF43-A7DA-EB9E7741BAD1}"/>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39</a:t>
            </a:fld>
            <a:endParaRPr lang="en-US" dirty="0"/>
          </a:p>
        </p:txBody>
      </p:sp>
    </p:spTree>
    <p:extLst>
      <p:ext uri="{BB962C8B-B14F-4D97-AF65-F5344CB8AC3E}">
        <p14:creationId xmlns:p14="http://schemas.microsoft.com/office/powerpoint/2010/main" val="33841525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703F5-1B26-5047-8667-ACDEA1BBF65A}"/>
              </a:ext>
            </a:extLst>
          </p:cNvPr>
          <p:cNvSpPr>
            <a:spLocks noGrp="1"/>
          </p:cNvSpPr>
          <p:nvPr>
            <p:ph type="title"/>
          </p:nvPr>
        </p:nvSpPr>
        <p:spPr/>
        <p:txBody>
          <a:bodyPr>
            <a:normAutofit/>
          </a:bodyPr>
          <a:lstStyle/>
          <a:p>
            <a:pPr>
              <a:spcAft>
                <a:spcPts val="0"/>
              </a:spcAft>
            </a:pPr>
            <a:r>
              <a:rPr lang="en-GB" dirty="0"/>
              <a:t>Curriculum links - Wales </a:t>
            </a:r>
            <a:endParaRPr lang="en-GB" b="0" dirty="0"/>
          </a:p>
        </p:txBody>
      </p:sp>
      <p:sp>
        <p:nvSpPr>
          <p:cNvPr id="3" name="Content Placeholder 2">
            <a:extLst>
              <a:ext uri="{FF2B5EF4-FFF2-40B4-BE49-F238E27FC236}">
                <a16:creationId xmlns:a16="http://schemas.microsoft.com/office/drawing/2014/main" id="{05A9CC8A-6635-5B40-98B6-50D52F762423}"/>
              </a:ext>
            </a:extLst>
          </p:cNvPr>
          <p:cNvSpPr>
            <a:spLocks noGrp="1"/>
          </p:cNvSpPr>
          <p:nvPr>
            <p:ph idx="1"/>
          </p:nvPr>
        </p:nvSpPr>
        <p:spPr>
          <a:xfrm>
            <a:off x="1131911" y="2823820"/>
            <a:ext cx="5440340" cy="4814109"/>
          </a:xfrm>
        </p:spPr>
        <p:txBody>
          <a:bodyPr>
            <a:noAutofit/>
          </a:bodyPr>
          <a:lstStyle/>
          <a:p>
            <a:pPr rtl="0">
              <a:spcBef>
                <a:spcPts val="0"/>
              </a:spcBef>
              <a:spcAft>
                <a:spcPts val="0"/>
              </a:spcAft>
            </a:pPr>
            <a:r>
              <a:rPr lang="en-US" sz="1400" b="1" i="0" u="none" strike="noStrike" dirty="0">
                <a:solidFill>
                  <a:srgbClr val="000000"/>
                </a:solidFill>
                <a:effectLst/>
                <a:latin typeface="Arial" panose="020B0604020202020204" pitchFamily="34" charset="0"/>
              </a:rPr>
              <a:t>Humanities</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describe and give simple explanations about the impact of human actions on the natural world in the past and present.</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describe and give simple explanations about the impact that physical processes have had on people, places and landscapes in the past and present.</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identify and explain the main causes and effects of events in a range of contexts, and I can recognise how these impact communities and societies.</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use appropriate methods to gather information related to my enquiries and I am able to interpret the information obtained in the context of the enquiry question.</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recognise that there is a difference between wants, needs and rights.</a:t>
            </a:r>
          </a:p>
          <a:p>
            <a:pPr rtl="0">
              <a:spcBef>
                <a:spcPts val="0"/>
              </a:spcBef>
              <a:spcAft>
                <a:spcPts val="0"/>
              </a:spcAft>
            </a:pPr>
            <a:br>
              <a:rPr lang="en-US" sz="1400" b="0" dirty="0">
                <a:effectLst/>
              </a:rPr>
            </a:br>
            <a:r>
              <a:rPr lang="en-US" sz="1400" b="1" i="0" u="none" strike="noStrike" dirty="0">
                <a:solidFill>
                  <a:srgbClr val="000000"/>
                </a:solidFill>
                <a:effectLst/>
                <a:latin typeface="Arial" panose="020B0604020202020204" pitchFamily="34" charset="0"/>
              </a:rPr>
              <a:t>Science and Technology</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I can understand how my actions and the actions of others impact on the environment and living things.</a:t>
            </a: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Natural materials (e.g. oil and ores) and their processing, as well as different chemical tests. Understanding of the use of the reactivity series in metal extraction, and that the majority of materials must be processed before they can be used is, for example, helpful in learning about the impact of science and technology on the environment</a:t>
            </a:r>
          </a:p>
          <a:p>
            <a:pPr rtl="0">
              <a:spcBef>
                <a:spcPts val="0"/>
              </a:spcBef>
              <a:spcAft>
                <a:spcPts val="0"/>
              </a:spcAft>
            </a:pPr>
            <a:br>
              <a:rPr lang="en-US" sz="1400" b="0" dirty="0">
                <a:effectLst/>
              </a:rPr>
            </a:br>
            <a:endParaRPr lang="en-US" sz="1400" b="0" i="0" u="none" strike="noStrike" dirty="0">
              <a:solidFill>
                <a:srgbClr val="000000"/>
              </a:solidFill>
              <a:effectLst/>
              <a:latin typeface="Arial" panose="020B0604020202020204" pitchFamily="34" charset="0"/>
            </a:endParaRPr>
          </a:p>
        </p:txBody>
      </p:sp>
      <p:sp>
        <p:nvSpPr>
          <p:cNvPr id="7" name="Footer Placeholder 4">
            <a:extLst>
              <a:ext uri="{FF2B5EF4-FFF2-40B4-BE49-F238E27FC236}">
                <a16:creationId xmlns:a16="http://schemas.microsoft.com/office/drawing/2014/main" id="{1EA42526-D67D-9C4E-8B8D-B3D077DFFE20}"/>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t>R-Generation | KS2 Workshop 1</a:t>
            </a:r>
          </a:p>
        </p:txBody>
      </p:sp>
      <p:sp>
        <p:nvSpPr>
          <p:cNvPr id="8" name="Slide Number Placeholder 5">
            <a:extLst>
              <a:ext uri="{FF2B5EF4-FFF2-40B4-BE49-F238E27FC236}">
                <a16:creationId xmlns:a16="http://schemas.microsoft.com/office/drawing/2014/main" id="{FEDB2845-FA8D-464E-92F3-7C7C2F7AFA7A}"/>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4</a:t>
            </a:fld>
            <a:endParaRPr lang="en-US" dirty="0"/>
          </a:p>
        </p:txBody>
      </p:sp>
      <p:sp>
        <p:nvSpPr>
          <p:cNvPr id="6" name="TextBox 5">
            <a:extLst>
              <a:ext uri="{FF2B5EF4-FFF2-40B4-BE49-F238E27FC236}">
                <a16:creationId xmlns:a16="http://schemas.microsoft.com/office/drawing/2014/main" id="{83478CDD-051E-4638-A60A-E4034C590039}"/>
              </a:ext>
            </a:extLst>
          </p:cNvPr>
          <p:cNvSpPr txBox="1"/>
          <p:nvPr/>
        </p:nvSpPr>
        <p:spPr>
          <a:xfrm>
            <a:off x="6995884" y="2823820"/>
            <a:ext cx="5268687" cy="2246769"/>
          </a:xfrm>
          <a:prstGeom prst="rect">
            <a:avLst/>
          </a:prstGeom>
          <a:noFill/>
        </p:spPr>
        <p:txBody>
          <a:bodyPr wrap="square">
            <a:spAutoFit/>
          </a:bodyPr>
          <a:lstStyle/>
          <a:p>
            <a:pPr rtl="0">
              <a:spcBef>
                <a:spcPts val="0"/>
              </a:spcBef>
              <a:spcAft>
                <a:spcPts val="0"/>
              </a:spcAft>
            </a:pPr>
            <a:r>
              <a:rPr lang="en-US" sz="1400" b="1" i="0" u="none" strike="noStrike" dirty="0">
                <a:solidFill>
                  <a:srgbClr val="000000"/>
                </a:solidFill>
                <a:effectLst/>
                <a:latin typeface="Arial" panose="020B0604020202020204" pitchFamily="34" charset="0"/>
              </a:rPr>
              <a:t>Geography</a:t>
            </a:r>
            <a:endParaRPr lang="en-US" sz="1400" b="0" dirty="0">
              <a:effectLst/>
            </a:endParaRPr>
          </a:p>
          <a:p>
            <a:pPr marL="285750" indent="-285750" rtl="0" fontAlgn="base">
              <a:spcBef>
                <a:spcPts val="0"/>
              </a:spcBef>
              <a:spcAft>
                <a:spcPts val="0"/>
              </a:spcAft>
              <a:buFont typeface="Arial" panose="020B0604020202020204" pitchFamily="34" charset="0"/>
              <a:buChar char="•"/>
            </a:pPr>
            <a:r>
              <a:rPr lang="en-US" sz="1400" b="0" i="0" u="none" strike="noStrike" dirty="0">
                <a:solidFill>
                  <a:srgbClr val="000000"/>
                </a:solidFill>
                <a:effectLst/>
                <a:latin typeface="Arial" panose="020B0604020202020204" pitchFamily="34" charset="0"/>
              </a:rPr>
              <a:t>Provide a rich context for exploring the issues of sustainability, climate change, energy choices, nature, natural hazards and disasters and hazard risks, pollution, scarcity of natural resources, food security, population, identity, ethnicity, migration, settlements, </a:t>
            </a:r>
            <a:r>
              <a:rPr lang="en-US" sz="1400" b="0" i="0" u="none" strike="noStrike" dirty="0" err="1">
                <a:solidFill>
                  <a:srgbClr val="000000"/>
                </a:solidFill>
                <a:effectLst/>
                <a:latin typeface="Arial" panose="020B0604020202020204" pitchFamily="34" charset="0"/>
              </a:rPr>
              <a:t>globalisation</a:t>
            </a:r>
            <a:r>
              <a:rPr lang="en-US" sz="1400" b="0" i="0" u="none" strike="noStrike" dirty="0">
                <a:solidFill>
                  <a:srgbClr val="000000"/>
                </a:solidFill>
                <a:effectLst/>
                <a:latin typeface="Arial" panose="020B0604020202020204" pitchFamily="34" charset="0"/>
              </a:rPr>
              <a:t>, consumerism and trade, initiatives to tackle poverty, inequality and injustice, contrasts between countries at different levels of development</a:t>
            </a:r>
          </a:p>
          <a:p>
            <a:pPr lvl="1"/>
            <a:endParaRPr lang="en-US" sz="1400" b="0" i="0" u="none" strike="noStrike"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56591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F74192-6D20-2947-95AD-7D3631F9C624}"/>
              </a:ext>
            </a:extLst>
          </p:cNvPr>
          <p:cNvSpPr>
            <a:spLocks noGrp="1"/>
          </p:cNvSpPr>
          <p:nvPr>
            <p:ph sz="quarter" idx="29"/>
          </p:nvPr>
        </p:nvSpPr>
        <p:spPr/>
        <p:txBody>
          <a:bodyPr/>
          <a:lstStyle/>
          <a:p>
            <a:r>
              <a:rPr lang="en-US" dirty="0"/>
              <a:t> </a:t>
            </a:r>
          </a:p>
        </p:txBody>
      </p:sp>
      <p:sp>
        <p:nvSpPr>
          <p:cNvPr id="3" name="Text Placeholder 2">
            <a:extLst>
              <a:ext uri="{FF2B5EF4-FFF2-40B4-BE49-F238E27FC236}">
                <a16:creationId xmlns:a16="http://schemas.microsoft.com/office/drawing/2014/main" id="{6D736EB3-ED5D-2B4D-BEBC-774645AE21D5}"/>
              </a:ext>
            </a:extLst>
          </p:cNvPr>
          <p:cNvSpPr>
            <a:spLocks noGrp="1"/>
          </p:cNvSpPr>
          <p:nvPr>
            <p:ph type="body" sz="quarter" idx="30"/>
          </p:nvPr>
        </p:nvSpPr>
        <p:spPr>
          <a:xfrm>
            <a:off x="541337" y="642938"/>
            <a:ext cx="6916737" cy="1500187"/>
          </a:xfrm>
        </p:spPr>
        <p:txBody>
          <a:bodyPr>
            <a:noAutofit/>
          </a:bodyPr>
          <a:lstStyle/>
          <a:p>
            <a:r>
              <a:rPr lang="en-GB" dirty="0"/>
              <a:t>Here are some ideas!</a:t>
            </a:r>
          </a:p>
        </p:txBody>
      </p:sp>
      <p:sp>
        <p:nvSpPr>
          <p:cNvPr id="5" name="Text Placeholder 4">
            <a:extLst>
              <a:ext uri="{FF2B5EF4-FFF2-40B4-BE49-F238E27FC236}">
                <a16:creationId xmlns:a16="http://schemas.microsoft.com/office/drawing/2014/main" id="{C10B7364-4139-884F-A479-B0179DC6C958}"/>
              </a:ext>
            </a:extLst>
          </p:cNvPr>
          <p:cNvSpPr>
            <a:spLocks noGrp="1"/>
          </p:cNvSpPr>
          <p:nvPr>
            <p:ph type="body" sz="quarter" idx="34"/>
          </p:nvPr>
        </p:nvSpPr>
        <p:spPr/>
        <p:txBody>
          <a:bodyPr>
            <a:noAutofit/>
          </a:bodyPr>
          <a:lstStyle/>
          <a:p>
            <a:pPr marL="457200" lvl="0" indent="-342900">
              <a:lnSpc>
                <a:spcPct val="100000"/>
              </a:lnSpc>
              <a:spcBef>
                <a:spcPts val="0"/>
              </a:spcBef>
              <a:spcAft>
                <a:spcPts val="1800"/>
              </a:spcAft>
              <a:buSzPts val="1800"/>
              <a:buFont typeface="Arial" panose="020B0604020202020204" pitchFamily="34" charset="0"/>
              <a:buChar char="•"/>
            </a:pPr>
            <a:r>
              <a:rPr lang="en-GB" sz="2400" b="0" dirty="0"/>
              <a:t>Interview other pupils to find out what they think would make it easier to recycle plastic bottles, card and other items in each classroom.</a:t>
            </a:r>
          </a:p>
          <a:p>
            <a:pPr marL="457200" lvl="0" indent="-342900">
              <a:lnSpc>
                <a:spcPct val="100000"/>
              </a:lnSpc>
              <a:spcBef>
                <a:spcPts val="0"/>
              </a:spcBef>
              <a:spcAft>
                <a:spcPts val="1800"/>
              </a:spcAft>
              <a:buSzPts val="1800"/>
              <a:buFont typeface="Arial" panose="020B0604020202020204" pitchFamily="34" charset="0"/>
              <a:buChar char="•"/>
            </a:pPr>
            <a:r>
              <a:rPr lang="en-GB" sz="2400" b="0" dirty="0"/>
              <a:t>Share the locations of all your recycling bins on a school map. Introduce it during an assembly.</a:t>
            </a:r>
          </a:p>
          <a:p>
            <a:pPr marL="457200" lvl="0" indent="-342900">
              <a:lnSpc>
                <a:spcPct val="100000"/>
              </a:lnSpc>
              <a:spcBef>
                <a:spcPts val="0"/>
              </a:spcBef>
              <a:spcAft>
                <a:spcPts val="1800"/>
              </a:spcAft>
              <a:buSzPts val="1800"/>
              <a:buFont typeface="Arial" panose="020B0604020202020204" pitchFamily="34" charset="0"/>
              <a:buChar char="•"/>
            </a:pPr>
            <a:r>
              <a:rPr lang="en-GB" sz="2400" b="0" dirty="0"/>
              <a:t>See if you can paint green feet leading to each recycling bin, or stick card versions on the floor.</a:t>
            </a:r>
          </a:p>
          <a:p>
            <a:pPr marL="457200" indent="-342900">
              <a:lnSpc>
                <a:spcPct val="100000"/>
              </a:lnSpc>
              <a:spcBef>
                <a:spcPts val="0"/>
              </a:spcBef>
              <a:spcAft>
                <a:spcPts val="1800"/>
              </a:spcAft>
              <a:buSzPts val="1800"/>
              <a:buFont typeface="Arial" panose="020B0604020202020204" pitchFamily="34" charset="0"/>
              <a:buChar char="•"/>
            </a:pPr>
            <a:r>
              <a:rPr lang="en-GB" sz="2400" b="0" dirty="0"/>
              <a:t>Create a display that shows why we should recycle - the pollution, harm to marine life and climate change we can cause.</a:t>
            </a:r>
          </a:p>
        </p:txBody>
      </p:sp>
      <p:sp>
        <p:nvSpPr>
          <p:cNvPr id="8" name="Text Placeholder 4">
            <a:extLst>
              <a:ext uri="{FF2B5EF4-FFF2-40B4-BE49-F238E27FC236}">
                <a16:creationId xmlns:a16="http://schemas.microsoft.com/office/drawing/2014/main" id="{83F50A98-4A87-D94F-9A3B-67BA486624DC}"/>
              </a:ext>
            </a:extLst>
          </p:cNvPr>
          <p:cNvSpPr txBox="1">
            <a:spLocks/>
          </p:cNvSpPr>
          <p:nvPr/>
        </p:nvSpPr>
        <p:spPr>
          <a:xfrm>
            <a:off x="8095077" y="2543175"/>
            <a:ext cx="7345362" cy="5343525"/>
          </a:xfrm>
          <a:prstGeom prst="rect">
            <a:avLst/>
          </a:prstGeom>
        </p:spPr>
        <p:txBody>
          <a:bodyPr vert="horz" lIns="91440" tIns="45720" rIns="91440" bIns="45720" rtlCol="0" anchor="t">
            <a:no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chemeClr val="tx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chemeClr val="tx1"/>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chemeClr val="tx1"/>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chemeClr val="tx1"/>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chemeClr val="tx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457200" lvl="0" indent="-342900">
              <a:lnSpc>
                <a:spcPct val="100000"/>
              </a:lnSpc>
              <a:spcBef>
                <a:spcPts val="0"/>
              </a:spcBef>
              <a:spcAft>
                <a:spcPts val="1800"/>
              </a:spcAft>
              <a:buSzPts val="1800"/>
              <a:buFont typeface="Arial" panose="020B0604020202020204" pitchFamily="34" charset="0"/>
              <a:buChar char="•"/>
            </a:pPr>
            <a:r>
              <a:rPr lang="en-GB" sz="2400" b="0" dirty="0"/>
              <a:t>Write to councillors and local businesses to share your actions and ideas.</a:t>
            </a:r>
          </a:p>
          <a:p>
            <a:pPr marL="457200" lvl="0" indent="-342900">
              <a:lnSpc>
                <a:spcPct val="100000"/>
              </a:lnSpc>
              <a:spcBef>
                <a:spcPts val="0"/>
              </a:spcBef>
              <a:spcAft>
                <a:spcPts val="1800"/>
              </a:spcAft>
              <a:buSzPts val="1800"/>
              <a:buFont typeface="Arial" panose="020B0604020202020204" pitchFamily="34" charset="0"/>
              <a:buChar char="•"/>
            </a:pPr>
            <a:r>
              <a:rPr lang="en-GB" sz="2400" b="0" dirty="0"/>
              <a:t>Create posters to display at home: in the kitchen, bathroom - even bedrooms!</a:t>
            </a:r>
          </a:p>
          <a:p>
            <a:pPr marL="457200" lvl="0" indent="-342900">
              <a:lnSpc>
                <a:spcPct val="100000"/>
              </a:lnSpc>
              <a:spcBef>
                <a:spcPts val="0"/>
              </a:spcBef>
              <a:spcAft>
                <a:spcPts val="1800"/>
              </a:spcAft>
              <a:buSzPts val="1800"/>
              <a:buFont typeface="Arial" panose="020B0604020202020204" pitchFamily="34" charset="0"/>
              <a:buChar char="•"/>
            </a:pPr>
            <a:r>
              <a:rPr lang="en-GB" sz="2400" b="0" dirty="0"/>
              <a:t>Research recycling symbols and create a simple guide to put up by each bin.</a:t>
            </a:r>
          </a:p>
        </p:txBody>
      </p:sp>
      <p:sp>
        <p:nvSpPr>
          <p:cNvPr id="10" name="Footer Placeholder 4">
            <a:extLst>
              <a:ext uri="{FF2B5EF4-FFF2-40B4-BE49-F238E27FC236}">
                <a16:creationId xmlns:a16="http://schemas.microsoft.com/office/drawing/2014/main" id="{44E7D6D9-C3EC-2041-AD98-4BAA30890C3D}"/>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4</a:t>
            </a:r>
          </a:p>
        </p:txBody>
      </p:sp>
      <p:sp>
        <p:nvSpPr>
          <p:cNvPr id="11" name="Slide Number Placeholder 5">
            <a:extLst>
              <a:ext uri="{FF2B5EF4-FFF2-40B4-BE49-F238E27FC236}">
                <a16:creationId xmlns:a16="http://schemas.microsoft.com/office/drawing/2014/main" id="{EB103294-38F1-834D-81B3-CF8E8AFE8B17}"/>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40</a:t>
            </a:fld>
            <a:endParaRPr lang="en-US" dirty="0"/>
          </a:p>
        </p:txBody>
      </p:sp>
    </p:spTree>
    <p:extLst>
      <p:ext uri="{BB962C8B-B14F-4D97-AF65-F5344CB8AC3E}">
        <p14:creationId xmlns:p14="http://schemas.microsoft.com/office/powerpoint/2010/main" val="3332164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a:extLst>
              <a:ext uri="{FF2B5EF4-FFF2-40B4-BE49-F238E27FC236}">
                <a16:creationId xmlns:a16="http://schemas.microsoft.com/office/drawing/2014/main" id="{1CD3B335-C419-054F-8847-75F6CA19FA9B}"/>
              </a:ext>
            </a:extLst>
          </p:cNvPr>
          <p:cNvSpPr>
            <a:spLocks noGrp="1"/>
          </p:cNvSpPr>
          <p:nvPr>
            <p:ph sz="quarter" idx="29"/>
          </p:nvPr>
        </p:nvSpPr>
        <p:spPr>
          <a:xfrm rot="5400000">
            <a:off x="2200276" y="-2200273"/>
            <a:ext cx="3600449" cy="8001001"/>
          </a:xfrm>
        </p:spPr>
        <p:txBody>
          <a:bodyPr/>
          <a:lstStyle/>
          <a:p>
            <a:r>
              <a:rPr lang="en-US" dirty="0"/>
              <a:t> </a:t>
            </a:r>
          </a:p>
        </p:txBody>
      </p:sp>
      <p:sp>
        <p:nvSpPr>
          <p:cNvPr id="7" name="Text Placeholder 2">
            <a:extLst>
              <a:ext uri="{FF2B5EF4-FFF2-40B4-BE49-F238E27FC236}">
                <a16:creationId xmlns:a16="http://schemas.microsoft.com/office/drawing/2014/main" id="{9CB5B129-3C04-EC42-948D-AE6A4D92E2FA}"/>
              </a:ext>
            </a:extLst>
          </p:cNvPr>
          <p:cNvSpPr>
            <a:spLocks noGrp="1"/>
          </p:cNvSpPr>
          <p:nvPr>
            <p:ph type="body" sz="quarter" idx="30"/>
          </p:nvPr>
        </p:nvSpPr>
        <p:spPr>
          <a:xfrm>
            <a:off x="541338" y="642938"/>
            <a:ext cx="7587456" cy="2957512"/>
          </a:xfrm>
        </p:spPr>
        <p:txBody>
          <a:bodyPr/>
          <a:lstStyle/>
          <a:p>
            <a:r>
              <a:rPr lang="en-GB" dirty="0"/>
              <a:t>Be inspired. </a:t>
            </a:r>
            <a:br>
              <a:rPr lang="en-GB" dirty="0"/>
            </a:br>
            <a:r>
              <a:rPr lang="en-GB" dirty="0"/>
              <a:t>Be active citizens!</a:t>
            </a:r>
            <a:endParaRPr lang="en-US" dirty="0"/>
          </a:p>
        </p:txBody>
      </p:sp>
      <p:sp>
        <p:nvSpPr>
          <p:cNvPr id="8" name="Text Placeholder 9">
            <a:extLst>
              <a:ext uri="{FF2B5EF4-FFF2-40B4-BE49-F238E27FC236}">
                <a16:creationId xmlns:a16="http://schemas.microsoft.com/office/drawing/2014/main" id="{9E8C731D-9B60-0149-99B4-F2D6457A203D}"/>
              </a:ext>
            </a:extLst>
          </p:cNvPr>
          <p:cNvSpPr txBox="1">
            <a:spLocks/>
          </p:cNvSpPr>
          <p:nvPr/>
        </p:nvSpPr>
        <p:spPr>
          <a:xfrm>
            <a:off x="12067116" y="3214688"/>
            <a:ext cx="2883048" cy="4127685"/>
          </a:xfrm>
          <a:prstGeom prst="roundRect">
            <a:avLst>
              <a:gd name="adj" fmla="val 7705"/>
            </a:avLst>
          </a:prstGeom>
          <a:solidFill>
            <a:srgbClr val="0065A1"/>
          </a:solidFill>
        </p:spPr>
        <p:txBody>
          <a:bodyPr anchor="ctr">
            <a:norm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rgbClr val="61A60E"/>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r>
              <a:rPr lang="en-GB" dirty="0">
                <a:solidFill>
                  <a:schemeClr val="bg1"/>
                </a:solidFill>
                <a:latin typeface="Arial"/>
                <a:ea typeface="Arial"/>
                <a:cs typeface="Arial"/>
                <a:sym typeface="Arial"/>
              </a:rPr>
              <a:t>What </a:t>
            </a:r>
            <a:br>
              <a:rPr lang="en-GB" dirty="0">
                <a:solidFill>
                  <a:schemeClr val="bg1"/>
                </a:solidFill>
                <a:latin typeface="Arial"/>
                <a:ea typeface="Arial"/>
                <a:cs typeface="Arial"/>
                <a:sym typeface="Arial"/>
              </a:rPr>
            </a:br>
            <a:r>
              <a:rPr lang="en-GB" dirty="0">
                <a:solidFill>
                  <a:schemeClr val="bg1"/>
                </a:solidFill>
                <a:latin typeface="Arial"/>
                <a:ea typeface="Arial"/>
                <a:cs typeface="Arial"/>
                <a:sym typeface="Arial"/>
              </a:rPr>
              <a:t>could </a:t>
            </a:r>
            <a:br>
              <a:rPr lang="en-GB" dirty="0">
                <a:solidFill>
                  <a:schemeClr val="bg1"/>
                </a:solidFill>
                <a:latin typeface="Arial"/>
                <a:ea typeface="Arial"/>
                <a:cs typeface="Arial"/>
                <a:sym typeface="Arial"/>
              </a:rPr>
            </a:br>
            <a:r>
              <a:rPr lang="en-GB" dirty="0">
                <a:solidFill>
                  <a:schemeClr val="bg1"/>
                </a:solidFill>
                <a:latin typeface="Arial"/>
                <a:ea typeface="Arial"/>
                <a:cs typeface="Arial"/>
                <a:sym typeface="Arial"/>
              </a:rPr>
              <a:t>YOU do?</a:t>
            </a:r>
          </a:p>
        </p:txBody>
      </p:sp>
      <p:sp>
        <p:nvSpPr>
          <p:cNvPr id="9" name="Footer Placeholder 4">
            <a:extLst>
              <a:ext uri="{FF2B5EF4-FFF2-40B4-BE49-F238E27FC236}">
                <a16:creationId xmlns:a16="http://schemas.microsoft.com/office/drawing/2014/main" id="{0D6C7066-A77E-AA4C-BA61-2B2E27EF1F52}"/>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1</a:t>
            </a:r>
          </a:p>
        </p:txBody>
      </p:sp>
      <p:sp>
        <p:nvSpPr>
          <p:cNvPr id="10" name="Slide Number Placeholder 5">
            <a:extLst>
              <a:ext uri="{FF2B5EF4-FFF2-40B4-BE49-F238E27FC236}">
                <a16:creationId xmlns:a16="http://schemas.microsoft.com/office/drawing/2014/main" id="{24D6E3C4-A5DE-4A46-A946-554A568E3869}"/>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5</a:t>
            </a:fld>
            <a:endParaRPr lang="en-US" dirty="0"/>
          </a:p>
        </p:txBody>
      </p:sp>
      <p:pic>
        <p:nvPicPr>
          <p:cNvPr id="11" name="Picture Placeholder 13">
            <a:extLst>
              <a:ext uri="{FF2B5EF4-FFF2-40B4-BE49-F238E27FC236}">
                <a16:creationId xmlns:a16="http://schemas.microsoft.com/office/drawing/2014/main" id="{3BAF2814-2B0B-8E4E-80B7-72A95650C5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632251" y="3214687"/>
            <a:ext cx="6996532" cy="4127685"/>
          </a:xfrm>
          <a:prstGeom prst="rect">
            <a:avLst/>
          </a:prstGeom>
          <a:solidFill>
            <a:schemeClr val="bg1"/>
          </a:solidFill>
        </p:spPr>
      </p:pic>
      <p:sp>
        <p:nvSpPr>
          <p:cNvPr id="12" name="Text Placeholder 4">
            <a:extLst>
              <a:ext uri="{FF2B5EF4-FFF2-40B4-BE49-F238E27FC236}">
                <a16:creationId xmlns:a16="http://schemas.microsoft.com/office/drawing/2014/main" id="{DE88AFF4-1311-604A-AC06-D3AE1FDC1051}"/>
              </a:ext>
            </a:extLst>
          </p:cNvPr>
          <p:cNvSpPr txBox="1">
            <a:spLocks/>
          </p:cNvSpPr>
          <p:nvPr/>
        </p:nvSpPr>
        <p:spPr>
          <a:xfrm>
            <a:off x="1263650" y="3214688"/>
            <a:ext cx="2883048" cy="1170173"/>
          </a:xfrm>
          <a:prstGeom prst="roundRect">
            <a:avLst/>
          </a:prstGeom>
          <a:solidFill>
            <a:srgbClr val="0065A1"/>
          </a:solidFill>
        </p:spPr>
        <p:txBody>
          <a:bodyPr vert="horz" lIns="360000" tIns="45720" rIns="91440" bIns="45720" rtlCol="0" anchor="ctr">
            <a:norm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3000" dirty="0"/>
              <a:t>Bella Lack</a:t>
            </a:r>
          </a:p>
        </p:txBody>
      </p:sp>
      <p:sp>
        <p:nvSpPr>
          <p:cNvPr id="13" name="Text Placeholder 6">
            <a:extLst>
              <a:ext uri="{FF2B5EF4-FFF2-40B4-BE49-F238E27FC236}">
                <a16:creationId xmlns:a16="http://schemas.microsoft.com/office/drawing/2014/main" id="{7417D2E3-4396-8D40-B796-B93F3DD64A86}"/>
              </a:ext>
            </a:extLst>
          </p:cNvPr>
          <p:cNvSpPr txBox="1">
            <a:spLocks/>
          </p:cNvSpPr>
          <p:nvPr/>
        </p:nvSpPr>
        <p:spPr>
          <a:xfrm>
            <a:off x="1263502" y="4649810"/>
            <a:ext cx="2883048" cy="1170173"/>
          </a:xfrm>
          <a:prstGeom prst="roundRect">
            <a:avLst/>
          </a:prstGeom>
          <a:solidFill>
            <a:srgbClr val="0065A1"/>
          </a:solidFill>
        </p:spPr>
        <p:txBody>
          <a:bodyPr vert="horz" lIns="360000" tIns="45720" rIns="91440" bIns="45720" rtlCol="0" anchor="ctr">
            <a:norm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3000" dirty="0"/>
              <a:t>Greta Thunberg</a:t>
            </a:r>
          </a:p>
        </p:txBody>
      </p:sp>
      <p:sp>
        <p:nvSpPr>
          <p:cNvPr id="14" name="Text Placeholder 8">
            <a:extLst>
              <a:ext uri="{FF2B5EF4-FFF2-40B4-BE49-F238E27FC236}">
                <a16:creationId xmlns:a16="http://schemas.microsoft.com/office/drawing/2014/main" id="{3C89F1E0-A302-C14F-8C3E-3325B32C9CE2}"/>
              </a:ext>
            </a:extLst>
          </p:cNvPr>
          <p:cNvSpPr txBox="1">
            <a:spLocks/>
          </p:cNvSpPr>
          <p:nvPr/>
        </p:nvSpPr>
        <p:spPr>
          <a:xfrm>
            <a:off x="1263502" y="6172200"/>
            <a:ext cx="2883048" cy="1170173"/>
          </a:xfrm>
          <a:prstGeom prst="roundRect">
            <a:avLst/>
          </a:prstGeom>
          <a:solidFill>
            <a:srgbClr val="0065A1"/>
          </a:solidFill>
        </p:spPr>
        <p:txBody>
          <a:bodyPr vert="horz" lIns="360000" tIns="45720" rIns="91440" bIns="45720" rtlCol="0" anchor="ctr">
            <a:norm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rgbClr val="61A60E"/>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rgbClr val="61A60E"/>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rgbClr val="61A60E"/>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rgbClr val="61A60E"/>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sz="3000" dirty="0"/>
              <a:t>Noga Levy-Rapoport</a:t>
            </a:r>
          </a:p>
        </p:txBody>
      </p:sp>
    </p:spTree>
    <p:extLst>
      <p:ext uri="{BB962C8B-B14F-4D97-AF65-F5344CB8AC3E}">
        <p14:creationId xmlns:p14="http://schemas.microsoft.com/office/powerpoint/2010/main" val="1528632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99A2A5-3D0C-8F42-A835-4997F88B9AA1}"/>
              </a:ext>
            </a:extLst>
          </p:cNvPr>
          <p:cNvSpPr>
            <a:spLocks noGrp="1"/>
          </p:cNvSpPr>
          <p:nvPr>
            <p:ph sz="quarter" idx="29"/>
          </p:nvPr>
        </p:nvSpPr>
        <p:spPr>
          <a:xfrm rot="5400000">
            <a:off x="2400301" y="-2400299"/>
            <a:ext cx="3200397" cy="8001001"/>
          </a:xfrm>
        </p:spPr>
        <p:txBody>
          <a:bodyPr/>
          <a:lstStyle/>
          <a:p>
            <a:r>
              <a:rPr lang="en-US" dirty="0"/>
              <a:t> </a:t>
            </a:r>
          </a:p>
        </p:txBody>
      </p:sp>
      <p:sp>
        <p:nvSpPr>
          <p:cNvPr id="3" name="Text Placeholder 2">
            <a:extLst>
              <a:ext uri="{FF2B5EF4-FFF2-40B4-BE49-F238E27FC236}">
                <a16:creationId xmlns:a16="http://schemas.microsoft.com/office/drawing/2014/main" id="{6C89B233-387D-B245-BB4F-48BF4F5811CA}"/>
              </a:ext>
            </a:extLst>
          </p:cNvPr>
          <p:cNvSpPr>
            <a:spLocks noGrp="1"/>
          </p:cNvSpPr>
          <p:nvPr>
            <p:ph type="body" sz="quarter" idx="30"/>
          </p:nvPr>
        </p:nvSpPr>
        <p:spPr>
          <a:xfrm>
            <a:off x="541338" y="642938"/>
            <a:ext cx="5259387" cy="2245748"/>
          </a:xfrm>
        </p:spPr>
        <p:txBody>
          <a:bodyPr>
            <a:noAutofit/>
          </a:bodyPr>
          <a:lstStyle/>
          <a:p>
            <a:r>
              <a:rPr lang="en-GB" dirty="0"/>
              <a:t>What would we like to achieve? </a:t>
            </a:r>
          </a:p>
          <a:p>
            <a:pPr lvl="1">
              <a:lnSpc>
                <a:spcPct val="100000"/>
              </a:lnSpc>
            </a:pPr>
            <a:r>
              <a:rPr lang="en-GB" b="0" dirty="0"/>
              <a:t>Think about:</a:t>
            </a:r>
          </a:p>
        </p:txBody>
      </p:sp>
      <p:sp>
        <p:nvSpPr>
          <p:cNvPr id="4" name="Content Placeholder 3">
            <a:extLst>
              <a:ext uri="{FF2B5EF4-FFF2-40B4-BE49-F238E27FC236}">
                <a16:creationId xmlns:a16="http://schemas.microsoft.com/office/drawing/2014/main" id="{EACC58E2-9255-A94B-B071-392BC4BFE622}"/>
              </a:ext>
            </a:extLst>
          </p:cNvPr>
          <p:cNvSpPr>
            <a:spLocks noGrp="1"/>
          </p:cNvSpPr>
          <p:nvPr>
            <p:ph sz="quarter" idx="31"/>
          </p:nvPr>
        </p:nvSpPr>
        <p:spPr>
          <a:xfrm>
            <a:off x="1463072" y="2888686"/>
            <a:ext cx="4108327" cy="1354699"/>
          </a:xfrm>
          <a:prstGeom prst="roundRect">
            <a:avLst>
              <a:gd name="adj" fmla="val 17414"/>
            </a:avLst>
          </a:prstGeom>
        </p:spPr>
        <p:txBody>
          <a:bodyPr anchor="ctr">
            <a:noAutofit/>
          </a:bodyPr>
          <a:lstStyle/>
          <a:p>
            <a:pPr lvl="0" algn="ctr">
              <a:lnSpc>
                <a:spcPct val="100000"/>
              </a:lnSpc>
              <a:spcBef>
                <a:spcPts val="0"/>
              </a:spcBef>
              <a:spcAft>
                <a:spcPts val="0"/>
              </a:spcAft>
              <a:buClr>
                <a:srgbClr val="000000"/>
              </a:buClr>
              <a:buSzPts val="1600"/>
            </a:pPr>
            <a:r>
              <a:rPr lang="en-GB" b="0" dirty="0">
                <a:latin typeface="Arial"/>
                <a:ea typeface="Arial"/>
                <a:cs typeface="Arial"/>
                <a:sym typeface="Arial"/>
              </a:rPr>
              <a:t>The </a:t>
            </a:r>
            <a:r>
              <a:rPr lang="en-GB" dirty="0">
                <a:latin typeface="Arial"/>
                <a:ea typeface="Arial"/>
                <a:cs typeface="Arial"/>
                <a:sym typeface="Arial"/>
              </a:rPr>
              <a:t>topic</a:t>
            </a:r>
            <a:r>
              <a:rPr lang="en-GB" b="0" dirty="0">
                <a:latin typeface="Arial"/>
                <a:ea typeface="Arial"/>
                <a:cs typeface="Arial"/>
                <a:sym typeface="Arial"/>
              </a:rPr>
              <a:t> you </a:t>
            </a:r>
            <a:br>
              <a:rPr lang="en-GB" b="0" dirty="0">
                <a:latin typeface="Arial"/>
                <a:ea typeface="Arial"/>
                <a:cs typeface="Arial"/>
                <a:sym typeface="Arial"/>
              </a:rPr>
            </a:br>
            <a:r>
              <a:rPr lang="en-GB" b="0" dirty="0">
                <a:latin typeface="Arial"/>
                <a:ea typeface="Arial"/>
                <a:cs typeface="Arial"/>
                <a:sym typeface="Arial"/>
              </a:rPr>
              <a:t>want to impact</a:t>
            </a:r>
          </a:p>
        </p:txBody>
      </p:sp>
      <p:pic>
        <p:nvPicPr>
          <p:cNvPr id="10" name="Picture Placeholder 9">
            <a:extLst>
              <a:ext uri="{FF2B5EF4-FFF2-40B4-BE49-F238E27FC236}">
                <a16:creationId xmlns:a16="http://schemas.microsoft.com/office/drawing/2014/main" id="{559DE63A-DF8F-544E-BEA1-A80E0C7CA2E6}"/>
              </a:ext>
            </a:extLst>
          </p:cNvPr>
          <p:cNvPicPr>
            <a:picLocks noGrp="1" noChangeAspect="1"/>
          </p:cNvPicPr>
          <p:nvPr>
            <p:ph type="pic" sz="quarter" idx="33"/>
          </p:nvPr>
        </p:nvPicPr>
        <p:blipFill>
          <a:blip r:embed="rId3" cstate="screen">
            <a:extLst>
              <a:ext uri="{28A0092B-C50C-407E-A947-70E740481C1C}">
                <a14:useLocalDpi xmlns:a14="http://schemas.microsoft.com/office/drawing/2010/main"/>
              </a:ext>
            </a:extLst>
          </a:blip>
          <a:srcRect/>
          <a:stretch/>
        </p:blipFill>
        <p:spPr>
          <a:xfrm>
            <a:off x="851492" y="4807220"/>
            <a:ext cx="3352288" cy="2677788"/>
          </a:xfrm>
        </p:spPr>
      </p:pic>
      <p:pic>
        <p:nvPicPr>
          <p:cNvPr id="12" name="Picture Placeholder 11">
            <a:extLst>
              <a:ext uri="{FF2B5EF4-FFF2-40B4-BE49-F238E27FC236}">
                <a16:creationId xmlns:a16="http://schemas.microsoft.com/office/drawing/2014/main" id="{F6FF14DE-5E98-A84D-AFB7-7F62C0D4843B}"/>
              </a:ext>
            </a:extLst>
          </p:cNvPr>
          <p:cNvPicPr>
            <a:picLocks noGrp="1" noChangeAspect="1"/>
          </p:cNvPicPr>
          <p:nvPr>
            <p:ph type="pic" sz="quarter" idx="34"/>
          </p:nvPr>
        </p:nvPicPr>
        <p:blipFill>
          <a:blip r:embed="rId4" cstate="screen">
            <a:extLst>
              <a:ext uri="{28A0092B-C50C-407E-A947-70E740481C1C}">
                <a14:useLocalDpi xmlns:a14="http://schemas.microsoft.com/office/drawing/2010/main"/>
              </a:ext>
            </a:extLst>
          </a:blip>
          <a:srcRect/>
          <a:stretch/>
        </p:blipFill>
        <p:spPr>
          <a:xfrm>
            <a:off x="4496858" y="4807220"/>
            <a:ext cx="3352288" cy="2677788"/>
          </a:xfrm>
        </p:spPr>
      </p:pic>
      <p:pic>
        <p:nvPicPr>
          <p:cNvPr id="14" name="Picture Placeholder 13">
            <a:extLst>
              <a:ext uri="{FF2B5EF4-FFF2-40B4-BE49-F238E27FC236}">
                <a16:creationId xmlns:a16="http://schemas.microsoft.com/office/drawing/2014/main" id="{5533BA91-F137-F641-B536-21B36760DFD0}"/>
              </a:ext>
            </a:extLst>
          </p:cNvPr>
          <p:cNvPicPr>
            <a:picLocks noGrp="1" noChangeAspect="1"/>
          </p:cNvPicPr>
          <p:nvPr>
            <p:ph type="pic" sz="quarter" idx="35"/>
          </p:nvPr>
        </p:nvPicPr>
        <p:blipFill>
          <a:blip r:embed="rId5" cstate="screen">
            <a:extLst>
              <a:ext uri="{28A0092B-C50C-407E-A947-70E740481C1C}">
                <a14:useLocalDpi xmlns:a14="http://schemas.microsoft.com/office/drawing/2010/main"/>
              </a:ext>
            </a:extLst>
          </a:blip>
          <a:srcRect/>
          <a:stretch/>
        </p:blipFill>
        <p:spPr>
          <a:xfrm>
            <a:off x="8142224" y="4807220"/>
            <a:ext cx="3352288" cy="2677788"/>
          </a:xfrm>
        </p:spPr>
      </p:pic>
      <p:pic>
        <p:nvPicPr>
          <p:cNvPr id="16" name="Picture Placeholder 15">
            <a:extLst>
              <a:ext uri="{FF2B5EF4-FFF2-40B4-BE49-F238E27FC236}">
                <a16:creationId xmlns:a16="http://schemas.microsoft.com/office/drawing/2014/main" id="{2FEF3A65-3898-1F48-910F-8BCE3266A01C}"/>
              </a:ext>
            </a:extLst>
          </p:cNvPr>
          <p:cNvPicPr>
            <a:picLocks noGrp="1" noChangeAspect="1"/>
          </p:cNvPicPr>
          <p:nvPr>
            <p:ph type="pic" sz="quarter" idx="36"/>
          </p:nvPr>
        </p:nvPicPr>
        <p:blipFill>
          <a:blip r:embed="rId6" cstate="screen">
            <a:extLst>
              <a:ext uri="{28A0092B-C50C-407E-A947-70E740481C1C}">
                <a14:useLocalDpi xmlns:a14="http://schemas.microsoft.com/office/drawing/2010/main"/>
              </a:ext>
            </a:extLst>
          </a:blip>
          <a:srcRect/>
          <a:stretch/>
        </p:blipFill>
        <p:spPr>
          <a:xfrm>
            <a:off x="11787590" y="4807220"/>
            <a:ext cx="3352288" cy="2677788"/>
          </a:xfrm>
        </p:spPr>
      </p:pic>
      <p:sp>
        <p:nvSpPr>
          <p:cNvPr id="32" name="Content Placeholder 3">
            <a:extLst>
              <a:ext uri="{FF2B5EF4-FFF2-40B4-BE49-F238E27FC236}">
                <a16:creationId xmlns:a16="http://schemas.microsoft.com/office/drawing/2014/main" id="{6C40E97F-397A-3E4F-81F5-62BF93345DC0}"/>
              </a:ext>
            </a:extLst>
          </p:cNvPr>
          <p:cNvSpPr txBox="1">
            <a:spLocks/>
          </p:cNvSpPr>
          <p:nvPr/>
        </p:nvSpPr>
        <p:spPr>
          <a:xfrm>
            <a:off x="6058082" y="2888686"/>
            <a:ext cx="4108327" cy="1354699"/>
          </a:xfrm>
          <a:prstGeom prst="roundRect">
            <a:avLst>
              <a:gd name="adj" fmla="val 17414"/>
            </a:avLst>
          </a:prstGeom>
          <a:solidFill>
            <a:srgbClr val="0065A1"/>
          </a:solidFill>
        </p:spPr>
        <p:txBody>
          <a:bodyPr vert="horz" lIns="216000" tIns="216000" rIns="216000" bIns="216000" rtlCol="0" anchor="ctr">
            <a:no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chemeClr val="bg1"/>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chemeClr val="bg1"/>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chemeClr val="bg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lnSpc>
                <a:spcPct val="100000"/>
              </a:lnSpc>
              <a:spcBef>
                <a:spcPts val="0"/>
              </a:spcBef>
              <a:spcAft>
                <a:spcPts val="0"/>
              </a:spcAft>
              <a:buClr>
                <a:srgbClr val="000000"/>
              </a:buClr>
              <a:buSzPts val="1600"/>
            </a:pPr>
            <a:r>
              <a:rPr lang="en-GB" b="0" dirty="0">
                <a:latin typeface="Arial"/>
                <a:ea typeface="Arial"/>
                <a:cs typeface="Arial"/>
                <a:sym typeface="Arial"/>
              </a:rPr>
              <a:t>What you want </a:t>
            </a:r>
            <a:br>
              <a:rPr lang="en-GB" b="0" dirty="0">
                <a:latin typeface="Arial"/>
                <a:ea typeface="Arial"/>
                <a:cs typeface="Arial"/>
                <a:sym typeface="Arial"/>
              </a:rPr>
            </a:br>
            <a:r>
              <a:rPr lang="en-GB" b="0" dirty="0">
                <a:latin typeface="Arial"/>
                <a:ea typeface="Arial"/>
                <a:cs typeface="Arial"/>
                <a:sym typeface="Arial"/>
              </a:rPr>
              <a:t>to </a:t>
            </a:r>
            <a:r>
              <a:rPr lang="en-GB" dirty="0">
                <a:latin typeface="Arial"/>
                <a:ea typeface="Arial"/>
                <a:cs typeface="Arial"/>
                <a:sym typeface="Arial"/>
              </a:rPr>
              <a:t>change</a:t>
            </a:r>
            <a:r>
              <a:rPr lang="en-GB" b="0" dirty="0">
                <a:latin typeface="Arial"/>
                <a:ea typeface="Arial"/>
                <a:cs typeface="Arial"/>
                <a:sym typeface="Arial"/>
              </a:rPr>
              <a:t> </a:t>
            </a:r>
          </a:p>
        </p:txBody>
      </p:sp>
      <p:sp>
        <p:nvSpPr>
          <p:cNvPr id="33" name="Content Placeholder 3">
            <a:extLst>
              <a:ext uri="{FF2B5EF4-FFF2-40B4-BE49-F238E27FC236}">
                <a16:creationId xmlns:a16="http://schemas.microsoft.com/office/drawing/2014/main" id="{7E041813-DFC5-E140-BA79-CFF71A73ECBF}"/>
              </a:ext>
            </a:extLst>
          </p:cNvPr>
          <p:cNvSpPr txBox="1">
            <a:spLocks/>
          </p:cNvSpPr>
          <p:nvPr/>
        </p:nvSpPr>
        <p:spPr>
          <a:xfrm>
            <a:off x="10653093" y="2888686"/>
            <a:ext cx="4108327" cy="1354699"/>
          </a:xfrm>
          <a:prstGeom prst="roundRect">
            <a:avLst>
              <a:gd name="adj" fmla="val 15947"/>
            </a:avLst>
          </a:prstGeom>
          <a:solidFill>
            <a:srgbClr val="0065A1"/>
          </a:solidFill>
        </p:spPr>
        <p:txBody>
          <a:bodyPr vert="horz" lIns="216000" tIns="216000" rIns="216000" bIns="216000" rtlCol="0" anchor="ctr">
            <a:no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chemeClr val="bg1"/>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chemeClr val="bg1"/>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chemeClr val="bg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lnSpc>
                <a:spcPct val="100000"/>
              </a:lnSpc>
              <a:spcBef>
                <a:spcPts val="0"/>
              </a:spcBef>
              <a:spcAft>
                <a:spcPts val="0"/>
              </a:spcAft>
              <a:buClr>
                <a:srgbClr val="000000"/>
              </a:buClr>
              <a:buSzPts val="1600"/>
            </a:pPr>
            <a:r>
              <a:rPr lang="en-GB" dirty="0">
                <a:latin typeface="Arial"/>
                <a:ea typeface="Arial"/>
                <a:cs typeface="Arial"/>
                <a:sym typeface="Arial"/>
              </a:rPr>
              <a:t>Who</a:t>
            </a:r>
            <a:r>
              <a:rPr lang="en-GB" b="0" dirty="0">
                <a:latin typeface="Arial"/>
                <a:ea typeface="Arial"/>
                <a:cs typeface="Arial"/>
                <a:sym typeface="Arial"/>
              </a:rPr>
              <a:t> will make </a:t>
            </a:r>
            <a:br>
              <a:rPr lang="en-GB" b="0" dirty="0">
                <a:latin typeface="Arial"/>
                <a:ea typeface="Arial"/>
                <a:cs typeface="Arial"/>
                <a:sym typeface="Arial"/>
              </a:rPr>
            </a:br>
            <a:r>
              <a:rPr lang="en-GB" b="0" dirty="0">
                <a:latin typeface="Arial"/>
                <a:ea typeface="Arial"/>
                <a:cs typeface="Arial"/>
                <a:sym typeface="Arial"/>
              </a:rPr>
              <a:t>the change</a:t>
            </a:r>
          </a:p>
        </p:txBody>
      </p:sp>
      <p:sp>
        <p:nvSpPr>
          <p:cNvPr id="34" name="Footer Placeholder 4">
            <a:extLst>
              <a:ext uri="{FF2B5EF4-FFF2-40B4-BE49-F238E27FC236}">
                <a16:creationId xmlns:a16="http://schemas.microsoft.com/office/drawing/2014/main" id="{5F93FAFC-51C8-494F-A8B9-C222E6596EF2}"/>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1</a:t>
            </a:r>
          </a:p>
        </p:txBody>
      </p:sp>
      <p:sp>
        <p:nvSpPr>
          <p:cNvPr id="35" name="Slide Number Placeholder 5">
            <a:extLst>
              <a:ext uri="{FF2B5EF4-FFF2-40B4-BE49-F238E27FC236}">
                <a16:creationId xmlns:a16="http://schemas.microsoft.com/office/drawing/2014/main" id="{5ADB7986-3FB1-B348-A943-DDB71D1C4A2D}"/>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pPr/>
              <a:t>6</a:t>
            </a:fld>
            <a:endParaRPr lang="en-US" dirty="0"/>
          </a:p>
        </p:txBody>
      </p:sp>
    </p:spTree>
    <p:extLst>
      <p:ext uri="{BB962C8B-B14F-4D97-AF65-F5344CB8AC3E}">
        <p14:creationId xmlns:p14="http://schemas.microsoft.com/office/powerpoint/2010/main" val="15756873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E422273E-D77A-8E48-B0F6-0B53A65777A9}"/>
              </a:ext>
            </a:extLst>
          </p:cNvPr>
          <p:cNvSpPr txBox="1">
            <a:spLocks/>
          </p:cNvSpPr>
          <p:nvPr/>
        </p:nvSpPr>
        <p:spPr>
          <a:xfrm rot="5400000">
            <a:off x="2214696" y="-2207550"/>
            <a:ext cx="3570287" cy="7985392"/>
          </a:xfrm>
          <a:prstGeom prst="round1Rect">
            <a:avLst>
              <a:gd name="adj" fmla="val 11099"/>
            </a:avLst>
          </a:prstGeom>
          <a:solidFill>
            <a:srgbClr val="61A60E"/>
          </a:solidFill>
        </p:spPr>
        <p:txBody>
          <a:bodyPr vert="horz" lIns="91440" tIns="45720" rIns="91440" bIns="45720" rtlCol="0" anchor="t">
            <a:norm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48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chemeClr val="bg1"/>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chemeClr val="bg1"/>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chemeClr val="bg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dirty="0"/>
              <a:t> </a:t>
            </a:r>
          </a:p>
        </p:txBody>
      </p:sp>
      <p:sp>
        <p:nvSpPr>
          <p:cNvPr id="3" name="Text Placeholder 2">
            <a:extLst>
              <a:ext uri="{FF2B5EF4-FFF2-40B4-BE49-F238E27FC236}">
                <a16:creationId xmlns:a16="http://schemas.microsoft.com/office/drawing/2014/main" id="{9A9A8F9E-F8B8-324A-9497-86BE848E0D74}"/>
              </a:ext>
            </a:extLst>
          </p:cNvPr>
          <p:cNvSpPr>
            <a:spLocks noGrp="1"/>
          </p:cNvSpPr>
          <p:nvPr>
            <p:ph type="body" sz="quarter" idx="30"/>
          </p:nvPr>
        </p:nvSpPr>
        <p:spPr>
          <a:xfrm>
            <a:off x="541337" y="642938"/>
            <a:ext cx="7012402" cy="1957387"/>
          </a:xfrm>
        </p:spPr>
        <p:txBody>
          <a:bodyPr>
            <a:noAutofit/>
          </a:bodyPr>
          <a:lstStyle/>
          <a:p>
            <a:r>
              <a:rPr lang="en-GB" dirty="0"/>
              <a:t>Survey: </a:t>
            </a:r>
            <a:br>
              <a:rPr lang="en-GB" dirty="0"/>
            </a:br>
            <a:r>
              <a:rPr lang="en-GB" dirty="0"/>
              <a:t>Where are we now? </a:t>
            </a:r>
          </a:p>
        </p:txBody>
      </p:sp>
      <p:sp>
        <p:nvSpPr>
          <p:cNvPr id="4" name="Content Placeholder 3">
            <a:extLst>
              <a:ext uri="{FF2B5EF4-FFF2-40B4-BE49-F238E27FC236}">
                <a16:creationId xmlns:a16="http://schemas.microsoft.com/office/drawing/2014/main" id="{0F4A67A8-86E6-3C45-9A66-CCBB36A36A9A}"/>
              </a:ext>
            </a:extLst>
          </p:cNvPr>
          <p:cNvSpPr>
            <a:spLocks noGrp="1"/>
          </p:cNvSpPr>
          <p:nvPr>
            <p:ph sz="quarter" idx="31"/>
          </p:nvPr>
        </p:nvSpPr>
        <p:spPr>
          <a:xfrm>
            <a:off x="1285875" y="2600325"/>
            <a:ext cx="4339673" cy="4834145"/>
          </a:xfrm>
          <a:prstGeom prst="roundRect">
            <a:avLst>
              <a:gd name="adj" fmla="val 3577"/>
            </a:avLst>
          </a:prstGeom>
        </p:spPr>
        <p:txBody>
          <a:bodyPr lIns="360000" tIns="360000" rIns="360000" bIns="360000" anchor="ctr">
            <a:noAutofit/>
          </a:bodyPr>
          <a:lstStyle/>
          <a:p>
            <a:pPr lvl="0">
              <a:spcBef>
                <a:spcPts val="0"/>
              </a:spcBef>
              <a:spcAft>
                <a:spcPts val="0"/>
              </a:spcAft>
              <a:buClr>
                <a:schemeClr val="dk1"/>
              </a:buClr>
              <a:buSzPts val="1100"/>
            </a:pPr>
            <a:r>
              <a:rPr lang="en-GB" b="0" dirty="0"/>
              <a:t>What materials are used in school or </a:t>
            </a:r>
            <a:br>
              <a:rPr lang="en-GB" b="0" dirty="0"/>
            </a:br>
            <a:r>
              <a:rPr lang="en-GB" b="0" dirty="0"/>
              <a:t>at home?</a:t>
            </a:r>
          </a:p>
          <a:p>
            <a:pPr lvl="0">
              <a:spcBef>
                <a:spcPts val="1600"/>
              </a:spcBef>
              <a:spcAft>
                <a:spcPts val="0"/>
              </a:spcAft>
              <a:buClr>
                <a:schemeClr val="dk1"/>
              </a:buClr>
              <a:buSzPts val="1100"/>
            </a:pPr>
            <a:r>
              <a:rPr lang="en-GB" b="0" dirty="0"/>
              <a:t>Where these are used?</a:t>
            </a:r>
          </a:p>
          <a:p>
            <a:pPr lvl="0">
              <a:spcBef>
                <a:spcPts val="1600"/>
              </a:spcBef>
              <a:spcAft>
                <a:spcPts val="1600"/>
              </a:spcAft>
            </a:pPr>
            <a:r>
              <a:rPr lang="en-GB" b="0" dirty="0"/>
              <a:t>Where and how can we reduce, reuse and recycle?</a:t>
            </a:r>
          </a:p>
        </p:txBody>
      </p:sp>
      <p:sp>
        <p:nvSpPr>
          <p:cNvPr id="15" name="Footer Placeholder 4">
            <a:extLst>
              <a:ext uri="{FF2B5EF4-FFF2-40B4-BE49-F238E27FC236}">
                <a16:creationId xmlns:a16="http://schemas.microsoft.com/office/drawing/2014/main" id="{7E6CB20B-F640-8947-BD0E-464CE5F314E6}"/>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1</a:t>
            </a:r>
          </a:p>
        </p:txBody>
      </p:sp>
      <p:sp>
        <p:nvSpPr>
          <p:cNvPr id="16" name="Slide Number Placeholder 5">
            <a:extLst>
              <a:ext uri="{FF2B5EF4-FFF2-40B4-BE49-F238E27FC236}">
                <a16:creationId xmlns:a16="http://schemas.microsoft.com/office/drawing/2014/main" id="{E4EF3E05-DC40-6E40-920F-B66DA969123C}"/>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7</a:t>
            </a:fld>
            <a:endParaRPr lang="en-US" dirty="0">
              <a:solidFill>
                <a:srgbClr val="006937"/>
              </a:solidFill>
            </a:endParaRPr>
          </a:p>
        </p:txBody>
      </p:sp>
      <p:pic>
        <p:nvPicPr>
          <p:cNvPr id="5" name="Picture 4" descr="Graphical user interface, application, table, Excel&#10;&#10;Description automatically generated">
            <a:extLst>
              <a:ext uri="{FF2B5EF4-FFF2-40B4-BE49-F238E27FC236}">
                <a16:creationId xmlns:a16="http://schemas.microsoft.com/office/drawing/2014/main" id="{844F3B6E-5731-F84F-B912-18409455B3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347" t="-1180"/>
          <a:stretch/>
        </p:blipFill>
        <p:spPr>
          <a:xfrm>
            <a:off x="6904280" y="1501527"/>
            <a:ext cx="6661880" cy="5932943"/>
          </a:xfrm>
          <a:prstGeom prst="rect">
            <a:avLst/>
          </a:prstGeom>
          <a:solidFill>
            <a:schemeClr val="bg1"/>
          </a:solidFill>
          <a:effectLst>
            <a:outerShdw blurRad="145305" algn="ctr" rotWithShape="0">
              <a:prstClr val="black">
                <a:alpha val="34000"/>
              </a:prstClr>
            </a:outerShdw>
          </a:effectLst>
        </p:spPr>
      </p:pic>
    </p:spTree>
    <p:extLst>
      <p:ext uri="{BB962C8B-B14F-4D97-AF65-F5344CB8AC3E}">
        <p14:creationId xmlns:p14="http://schemas.microsoft.com/office/powerpoint/2010/main" val="857918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7841857-C643-3947-92D0-EAFCEAF0ED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44" y="0"/>
            <a:ext cx="16243300" cy="9144000"/>
          </a:xfrm>
          <a:prstGeom prst="rect">
            <a:avLst/>
          </a:prstGeom>
        </p:spPr>
      </p:pic>
      <p:sp>
        <p:nvSpPr>
          <p:cNvPr id="9" name="Content Placeholder 1">
            <a:extLst>
              <a:ext uri="{FF2B5EF4-FFF2-40B4-BE49-F238E27FC236}">
                <a16:creationId xmlns:a16="http://schemas.microsoft.com/office/drawing/2014/main" id="{E422273E-D77A-8E48-B0F6-0B53A65777A9}"/>
              </a:ext>
            </a:extLst>
          </p:cNvPr>
          <p:cNvSpPr txBox="1">
            <a:spLocks/>
          </p:cNvSpPr>
          <p:nvPr/>
        </p:nvSpPr>
        <p:spPr>
          <a:xfrm rot="5400000">
            <a:off x="2214696" y="-2207550"/>
            <a:ext cx="3570287" cy="7985392"/>
          </a:xfrm>
          <a:prstGeom prst="round1Rect">
            <a:avLst>
              <a:gd name="adj" fmla="val 11099"/>
            </a:avLst>
          </a:prstGeom>
          <a:solidFill>
            <a:srgbClr val="61A60E"/>
          </a:solidFill>
        </p:spPr>
        <p:txBody>
          <a:bodyPr vert="horz" lIns="91440" tIns="45720" rIns="91440" bIns="45720" rtlCol="0" anchor="t">
            <a:norm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48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chemeClr val="bg1"/>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chemeClr val="bg1"/>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chemeClr val="bg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dirty="0"/>
              <a:t> </a:t>
            </a:r>
          </a:p>
        </p:txBody>
      </p:sp>
      <p:sp>
        <p:nvSpPr>
          <p:cNvPr id="3" name="Text Placeholder 2">
            <a:extLst>
              <a:ext uri="{FF2B5EF4-FFF2-40B4-BE49-F238E27FC236}">
                <a16:creationId xmlns:a16="http://schemas.microsoft.com/office/drawing/2014/main" id="{9A9A8F9E-F8B8-324A-9497-86BE848E0D74}"/>
              </a:ext>
            </a:extLst>
          </p:cNvPr>
          <p:cNvSpPr>
            <a:spLocks noGrp="1"/>
          </p:cNvSpPr>
          <p:nvPr>
            <p:ph type="body" sz="quarter" idx="30"/>
          </p:nvPr>
        </p:nvSpPr>
        <p:spPr>
          <a:xfrm>
            <a:off x="541337" y="642938"/>
            <a:ext cx="7012402" cy="1957387"/>
          </a:xfrm>
        </p:spPr>
        <p:txBody>
          <a:bodyPr>
            <a:noAutofit/>
          </a:bodyPr>
          <a:lstStyle/>
          <a:p>
            <a:r>
              <a:rPr lang="en-GB" dirty="0"/>
              <a:t>Survey: </a:t>
            </a:r>
            <a:br>
              <a:rPr lang="en-GB" dirty="0"/>
            </a:br>
            <a:r>
              <a:rPr lang="en-GB" dirty="0"/>
              <a:t>Who can we talk to?</a:t>
            </a:r>
          </a:p>
        </p:txBody>
      </p:sp>
      <p:sp>
        <p:nvSpPr>
          <p:cNvPr id="4" name="Content Placeholder 3">
            <a:extLst>
              <a:ext uri="{FF2B5EF4-FFF2-40B4-BE49-F238E27FC236}">
                <a16:creationId xmlns:a16="http://schemas.microsoft.com/office/drawing/2014/main" id="{0F4A67A8-86E6-3C45-9A66-CCBB36A36A9A}"/>
              </a:ext>
            </a:extLst>
          </p:cNvPr>
          <p:cNvSpPr>
            <a:spLocks noGrp="1"/>
          </p:cNvSpPr>
          <p:nvPr>
            <p:ph sz="quarter" idx="31"/>
          </p:nvPr>
        </p:nvSpPr>
        <p:spPr>
          <a:xfrm>
            <a:off x="1285875" y="2405272"/>
            <a:ext cx="5095047" cy="5500772"/>
          </a:xfrm>
          <a:prstGeom prst="roundRect">
            <a:avLst>
              <a:gd name="adj" fmla="val 4658"/>
            </a:avLst>
          </a:prstGeom>
        </p:spPr>
        <p:txBody>
          <a:bodyPr lIns="360000" tIns="360000" rIns="360000" bIns="360000" anchor="ctr">
            <a:noAutofit/>
          </a:bodyPr>
          <a:lstStyle/>
          <a:p>
            <a:pPr lvl="0">
              <a:spcBef>
                <a:spcPts val="0"/>
              </a:spcBef>
              <a:spcAft>
                <a:spcPts val="0"/>
              </a:spcAft>
              <a:buClr>
                <a:schemeClr val="dk1"/>
              </a:buClr>
              <a:buSzPts val="1100"/>
            </a:pPr>
            <a:r>
              <a:rPr lang="en-GB" b="0" dirty="0"/>
              <a:t>Who has a say in what we use?</a:t>
            </a:r>
          </a:p>
          <a:p>
            <a:pPr lvl="0">
              <a:spcBef>
                <a:spcPts val="0"/>
              </a:spcBef>
              <a:spcAft>
                <a:spcPts val="0"/>
              </a:spcAft>
              <a:buClr>
                <a:schemeClr val="dk1"/>
              </a:buClr>
              <a:buSzPts val="1100"/>
            </a:pPr>
            <a:endParaRPr lang="en-GB" b="0" dirty="0"/>
          </a:p>
          <a:p>
            <a:pPr lvl="0">
              <a:spcBef>
                <a:spcPts val="0"/>
              </a:spcBef>
              <a:spcAft>
                <a:spcPts val="0"/>
              </a:spcAft>
              <a:buClr>
                <a:schemeClr val="dk1"/>
              </a:buClr>
              <a:buSzPts val="1100"/>
            </a:pPr>
            <a:r>
              <a:rPr lang="en-GB" b="0" dirty="0"/>
              <a:t>Who has a say in what materials we use and what happens to them?</a:t>
            </a:r>
          </a:p>
          <a:p>
            <a:pPr lvl="0">
              <a:spcBef>
                <a:spcPts val="0"/>
              </a:spcBef>
              <a:spcAft>
                <a:spcPts val="0"/>
              </a:spcAft>
              <a:buClr>
                <a:schemeClr val="dk1"/>
              </a:buClr>
              <a:buSzPts val="1100"/>
            </a:pPr>
            <a:endParaRPr lang="en-GB" b="0" dirty="0"/>
          </a:p>
          <a:p>
            <a:pPr lvl="0">
              <a:spcBef>
                <a:spcPts val="0"/>
              </a:spcBef>
              <a:spcAft>
                <a:spcPts val="0"/>
              </a:spcAft>
              <a:buClr>
                <a:schemeClr val="dk1"/>
              </a:buClr>
              <a:buSzPts val="1100"/>
            </a:pPr>
            <a:r>
              <a:rPr lang="en-GB" b="0" dirty="0"/>
              <a:t>What could we ask them, to help turn lines into circles?</a:t>
            </a:r>
          </a:p>
        </p:txBody>
      </p:sp>
      <p:pic>
        <p:nvPicPr>
          <p:cNvPr id="6" name="Picture Placeholder 9">
            <a:extLst>
              <a:ext uri="{FF2B5EF4-FFF2-40B4-BE49-F238E27FC236}">
                <a16:creationId xmlns:a16="http://schemas.microsoft.com/office/drawing/2014/main" id="{271F0A19-277B-7D47-9F80-09BAF3EF4D7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553739" y="1609769"/>
            <a:ext cx="7726842" cy="3683660"/>
          </a:xfrm>
          <a:prstGeom prst="roundRect">
            <a:avLst>
              <a:gd name="adj" fmla="val 0"/>
            </a:avLst>
          </a:prstGeom>
          <a:solidFill>
            <a:srgbClr val="0065A1"/>
          </a:solidFill>
        </p:spPr>
      </p:pic>
      <p:pic>
        <p:nvPicPr>
          <p:cNvPr id="7" name="Picture Placeholder 11">
            <a:extLst>
              <a:ext uri="{FF2B5EF4-FFF2-40B4-BE49-F238E27FC236}">
                <a16:creationId xmlns:a16="http://schemas.microsoft.com/office/drawing/2014/main" id="{19A3FB2F-55C0-8247-9B10-C76D4B6515C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577679" y="5475004"/>
            <a:ext cx="3839481" cy="2934309"/>
          </a:xfrm>
          <a:prstGeom prst="rect">
            <a:avLst/>
          </a:prstGeom>
        </p:spPr>
      </p:pic>
      <p:pic>
        <p:nvPicPr>
          <p:cNvPr id="8" name="Picture Placeholder 13">
            <a:extLst>
              <a:ext uri="{FF2B5EF4-FFF2-40B4-BE49-F238E27FC236}">
                <a16:creationId xmlns:a16="http://schemas.microsoft.com/office/drawing/2014/main" id="{7C468721-1A49-454B-AC56-E4EEA9E5F9E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1607158" y="5475004"/>
            <a:ext cx="3673423" cy="2934309"/>
          </a:xfrm>
          <a:prstGeom prst="rect">
            <a:avLst/>
          </a:prstGeom>
        </p:spPr>
      </p:pic>
      <p:sp>
        <p:nvSpPr>
          <p:cNvPr id="10" name="Footer Placeholder 4">
            <a:extLst>
              <a:ext uri="{FF2B5EF4-FFF2-40B4-BE49-F238E27FC236}">
                <a16:creationId xmlns:a16="http://schemas.microsoft.com/office/drawing/2014/main" id="{1C60A642-4DE6-E145-B394-E454B1B7A172}"/>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1</a:t>
            </a:r>
          </a:p>
        </p:txBody>
      </p:sp>
      <p:sp>
        <p:nvSpPr>
          <p:cNvPr id="11" name="Slide Number Placeholder 5">
            <a:extLst>
              <a:ext uri="{FF2B5EF4-FFF2-40B4-BE49-F238E27FC236}">
                <a16:creationId xmlns:a16="http://schemas.microsoft.com/office/drawing/2014/main" id="{7DDD7BB1-78DD-D849-AC6D-09AD5B744289}"/>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8</a:t>
            </a:fld>
            <a:endParaRPr lang="en-US" dirty="0">
              <a:solidFill>
                <a:srgbClr val="006937"/>
              </a:solidFill>
            </a:endParaRPr>
          </a:p>
        </p:txBody>
      </p:sp>
    </p:spTree>
    <p:extLst>
      <p:ext uri="{BB962C8B-B14F-4D97-AF65-F5344CB8AC3E}">
        <p14:creationId xmlns:p14="http://schemas.microsoft.com/office/powerpoint/2010/main" val="245449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a:extLst>
              <a:ext uri="{FF2B5EF4-FFF2-40B4-BE49-F238E27FC236}">
                <a16:creationId xmlns:a16="http://schemas.microsoft.com/office/drawing/2014/main" id="{E422273E-D77A-8E48-B0F6-0B53A65777A9}"/>
              </a:ext>
            </a:extLst>
          </p:cNvPr>
          <p:cNvSpPr txBox="1">
            <a:spLocks/>
          </p:cNvSpPr>
          <p:nvPr/>
        </p:nvSpPr>
        <p:spPr>
          <a:xfrm rot="5400000">
            <a:off x="2214696" y="-2207550"/>
            <a:ext cx="3570287" cy="7985392"/>
          </a:xfrm>
          <a:prstGeom prst="round1Rect">
            <a:avLst>
              <a:gd name="adj" fmla="val 11099"/>
            </a:avLst>
          </a:prstGeom>
          <a:solidFill>
            <a:srgbClr val="61A60E"/>
          </a:solidFill>
        </p:spPr>
        <p:txBody>
          <a:bodyPr vert="horz" lIns="91440" tIns="45720" rIns="91440" bIns="45720" rtlCol="0" anchor="t">
            <a:norm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48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chemeClr val="bg1"/>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chemeClr val="bg1"/>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chemeClr val="bg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dirty="0"/>
              <a:t> </a:t>
            </a:r>
          </a:p>
        </p:txBody>
      </p:sp>
      <p:sp>
        <p:nvSpPr>
          <p:cNvPr id="3" name="Text Placeholder 2">
            <a:extLst>
              <a:ext uri="{FF2B5EF4-FFF2-40B4-BE49-F238E27FC236}">
                <a16:creationId xmlns:a16="http://schemas.microsoft.com/office/drawing/2014/main" id="{9A9A8F9E-F8B8-324A-9497-86BE848E0D74}"/>
              </a:ext>
            </a:extLst>
          </p:cNvPr>
          <p:cNvSpPr>
            <a:spLocks noGrp="1"/>
          </p:cNvSpPr>
          <p:nvPr>
            <p:ph type="body" sz="quarter" idx="30"/>
          </p:nvPr>
        </p:nvSpPr>
        <p:spPr>
          <a:xfrm>
            <a:off x="541337" y="642938"/>
            <a:ext cx="7012402" cy="1957387"/>
          </a:xfrm>
        </p:spPr>
        <p:txBody>
          <a:bodyPr>
            <a:noAutofit/>
          </a:bodyPr>
          <a:lstStyle/>
          <a:p>
            <a:r>
              <a:rPr lang="en-GB" dirty="0"/>
              <a:t>Survey: </a:t>
            </a:r>
            <a:br>
              <a:rPr lang="en-GB" dirty="0"/>
            </a:br>
            <a:r>
              <a:rPr lang="en-GB" dirty="0"/>
              <a:t>What could we ask?</a:t>
            </a:r>
          </a:p>
        </p:txBody>
      </p:sp>
      <p:sp>
        <p:nvSpPr>
          <p:cNvPr id="10" name="Content Placeholder 3">
            <a:extLst>
              <a:ext uri="{FF2B5EF4-FFF2-40B4-BE49-F238E27FC236}">
                <a16:creationId xmlns:a16="http://schemas.microsoft.com/office/drawing/2014/main" id="{E4D89D56-E47A-AB4B-A5DC-D52843D4C6AD}"/>
              </a:ext>
            </a:extLst>
          </p:cNvPr>
          <p:cNvSpPr txBox="1">
            <a:spLocks/>
          </p:cNvSpPr>
          <p:nvPr/>
        </p:nvSpPr>
        <p:spPr>
          <a:xfrm>
            <a:off x="2883761" y="2385392"/>
            <a:ext cx="9339956" cy="5547443"/>
          </a:xfrm>
          <a:prstGeom prst="roundRect">
            <a:avLst>
              <a:gd name="adj" fmla="val 4354"/>
            </a:avLst>
          </a:prstGeom>
          <a:solidFill>
            <a:srgbClr val="0065A1"/>
          </a:solidFill>
        </p:spPr>
        <p:txBody>
          <a:bodyPr vert="horz" lIns="360000" tIns="360000" rIns="360000" bIns="360000" rtlCol="0" anchor="ctr">
            <a:noAutofit/>
          </a:bodyPr>
          <a:lstStyle>
            <a:lvl1pPr marL="0" indent="0" algn="l" defTabSz="1219170" rtl="0" eaLnBrk="1" latinLnBrk="0" hangingPunct="1">
              <a:lnSpc>
                <a:spcPct val="90000"/>
              </a:lnSpc>
              <a:spcBef>
                <a:spcPts val="1333"/>
              </a:spcBef>
              <a:spcAft>
                <a:spcPts val="1200"/>
              </a:spcAft>
              <a:buFont typeface="Arial" panose="020B0604020202020204" pitchFamily="34" charset="0"/>
              <a:buNone/>
              <a:defRPr sz="3000" b="1" kern="1200">
                <a:solidFill>
                  <a:schemeClr val="bg1"/>
                </a:solidFill>
                <a:latin typeface="Arial" panose="020B0604020202020204" pitchFamily="34" charset="0"/>
                <a:ea typeface="+mn-ea"/>
                <a:cs typeface="Arial" panose="020B0604020202020204" pitchFamily="34" charset="0"/>
              </a:defRPr>
            </a:lvl1pPr>
            <a:lvl2pPr marL="0" indent="0" algn="l" defTabSz="1219170" rtl="0" eaLnBrk="1" latinLnBrk="0" hangingPunct="1">
              <a:lnSpc>
                <a:spcPct val="90000"/>
              </a:lnSpc>
              <a:spcBef>
                <a:spcPts val="667"/>
              </a:spcBef>
              <a:spcAft>
                <a:spcPts val="1200"/>
              </a:spcAft>
              <a:buFont typeface="Arial" panose="020B0604020202020204" pitchFamily="34" charset="0"/>
              <a:buNone/>
              <a:defRPr sz="2400" b="1" kern="1200">
                <a:solidFill>
                  <a:schemeClr val="bg1"/>
                </a:solidFill>
                <a:latin typeface="Arial" panose="020B0604020202020204" pitchFamily="34" charset="0"/>
                <a:ea typeface="+mn-ea"/>
                <a:cs typeface="Arial" panose="020B0604020202020204" pitchFamily="34" charset="0"/>
              </a:defRPr>
            </a:lvl2pPr>
            <a:lvl3pPr marL="0" indent="0" algn="l" defTabSz="1219170" rtl="0" eaLnBrk="1" latinLnBrk="0" hangingPunct="1">
              <a:lnSpc>
                <a:spcPct val="90000"/>
              </a:lnSpc>
              <a:spcBef>
                <a:spcPts val="667"/>
              </a:spcBef>
              <a:spcAft>
                <a:spcPts val="1200"/>
              </a:spcAft>
              <a:buFont typeface="Arial" panose="020B0604020202020204" pitchFamily="34" charset="0"/>
              <a:buNone/>
              <a:defRPr sz="2200" b="1" kern="1200">
                <a:solidFill>
                  <a:schemeClr val="bg1"/>
                </a:solidFill>
                <a:latin typeface="Arial" panose="020B0604020202020204" pitchFamily="34" charset="0"/>
                <a:ea typeface="+mn-ea"/>
                <a:cs typeface="Arial" panose="020B0604020202020204" pitchFamily="34" charset="0"/>
              </a:defRPr>
            </a:lvl3pPr>
            <a:lvl4pPr marL="0" indent="0" algn="l" defTabSz="1219170" rtl="0" eaLnBrk="1" latinLnBrk="0" hangingPunct="1">
              <a:lnSpc>
                <a:spcPct val="90000"/>
              </a:lnSpc>
              <a:spcBef>
                <a:spcPts val="667"/>
              </a:spcBef>
              <a:spcAft>
                <a:spcPts val="1200"/>
              </a:spcAft>
              <a:buFont typeface="Arial" panose="020B0604020202020204" pitchFamily="34" charset="0"/>
              <a:buNone/>
              <a:defRPr sz="2000" b="0" kern="1200">
                <a:solidFill>
                  <a:schemeClr val="bg1"/>
                </a:solidFill>
                <a:latin typeface="Arial" panose="020B0604020202020204" pitchFamily="34" charset="0"/>
                <a:ea typeface="+mn-ea"/>
                <a:cs typeface="Arial" panose="020B0604020202020204" pitchFamily="34" charset="0"/>
              </a:defRPr>
            </a:lvl4pPr>
            <a:lvl5pPr marL="0" indent="0" algn="l" defTabSz="1219170" rtl="0" eaLnBrk="1" latinLnBrk="0" hangingPunct="1">
              <a:lnSpc>
                <a:spcPct val="90000"/>
              </a:lnSpc>
              <a:spcBef>
                <a:spcPts val="667"/>
              </a:spcBef>
              <a:spcAft>
                <a:spcPts val="1200"/>
              </a:spcAft>
              <a:buFont typeface="Arial" panose="020B0604020202020204" pitchFamily="34" charset="0"/>
              <a:buNone/>
              <a:defRPr sz="1800" b="0" kern="1200">
                <a:solidFill>
                  <a:schemeClr val="bg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spcBef>
                <a:spcPts val="0"/>
              </a:spcBef>
              <a:spcAft>
                <a:spcPts val="0"/>
              </a:spcAft>
            </a:pPr>
            <a:r>
              <a:rPr lang="en-GB" b="0" dirty="0"/>
              <a:t>How often do you recycle a …?</a:t>
            </a:r>
          </a:p>
          <a:p>
            <a:pPr>
              <a:spcBef>
                <a:spcPts val="1600"/>
              </a:spcBef>
              <a:spcAft>
                <a:spcPts val="0"/>
              </a:spcAft>
            </a:pPr>
            <a:r>
              <a:rPr lang="en-GB" b="0" dirty="0"/>
              <a:t>Do we buy ‘recycled’ when we can?</a:t>
            </a:r>
          </a:p>
          <a:p>
            <a:pPr>
              <a:spcBef>
                <a:spcPts val="1600"/>
              </a:spcBef>
              <a:spcAft>
                <a:spcPts val="0"/>
              </a:spcAft>
            </a:pPr>
            <a:r>
              <a:rPr lang="en-GB" b="0" dirty="0"/>
              <a:t>How many … do we use each week?</a:t>
            </a:r>
          </a:p>
          <a:p>
            <a:pPr>
              <a:spcBef>
                <a:spcPts val="1600"/>
              </a:spcBef>
              <a:spcAft>
                <a:spcPts val="0"/>
              </a:spcAft>
            </a:pPr>
            <a:r>
              <a:rPr lang="en-GB" b="0" dirty="0"/>
              <a:t>What do you think stops us from recycling?</a:t>
            </a:r>
          </a:p>
          <a:p>
            <a:pPr>
              <a:spcBef>
                <a:spcPts val="1600"/>
              </a:spcBef>
              <a:spcAft>
                <a:spcPts val="0"/>
              </a:spcAft>
            </a:pPr>
            <a:r>
              <a:rPr lang="en-GB" b="0" dirty="0"/>
              <a:t>What would make it easier to recycle more?</a:t>
            </a:r>
          </a:p>
          <a:p>
            <a:pPr>
              <a:spcBef>
                <a:spcPts val="1600"/>
              </a:spcBef>
              <a:spcAft>
                <a:spcPts val="0"/>
              </a:spcAft>
            </a:pPr>
            <a:r>
              <a:rPr lang="en-GB" b="0" dirty="0"/>
              <a:t>Could we use less packaging?</a:t>
            </a:r>
          </a:p>
        </p:txBody>
      </p:sp>
      <p:sp>
        <p:nvSpPr>
          <p:cNvPr id="12" name="Footer Placeholder 4">
            <a:extLst>
              <a:ext uri="{FF2B5EF4-FFF2-40B4-BE49-F238E27FC236}">
                <a16:creationId xmlns:a16="http://schemas.microsoft.com/office/drawing/2014/main" id="{7FB7CA9A-2F8B-E343-BE44-069065938964}"/>
              </a:ext>
            </a:extLst>
          </p:cNvPr>
          <p:cNvSpPr>
            <a:spLocks noGrp="1"/>
          </p:cNvSpPr>
          <p:nvPr>
            <p:ph type="ftr" sz="quarter" idx="11"/>
          </p:nvPr>
        </p:nvSpPr>
        <p:spPr>
          <a:xfrm>
            <a:off x="10333730" y="450976"/>
            <a:ext cx="5486936" cy="486833"/>
          </a:xfrm>
        </p:spPr>
        <p:txBody>
          <a:bodyPr/>
          <a:lstStyle>
            <a:lvl1pPr algn="r">
              <a:defRPr>
                <a:solidFill>
                  <a:schemeClr val="bg1"/>
                </a:solidFill>
              </a:defRPr>
            </a:lvl1pPr>
          </a:lstStyle>
          <a:p>
            <a:r>
              <a:rPr lang="en-US" dirty="0">
                <a:solidFill>
                  <a:srgbClr val="006937"/>
                </a:solidFill>
              </a:rPr>
              <a:t>R-Generation | KS2 Workshop 1</a:t>
            </a:r>
          </a:p>
        </p:txBody>
      </p:sp>
      <p:sp>
        <p:nvSpPr>
          <p:cNvPr id="13" name="Slide Number Placeholder 5">
            <a:extLst>
              <a:ext uri="{FF2B5EF4-FFF2-40B4-BE49-F238E27FC236}">
                <a16:creationId xmlns:a16="http://schemas.microsoft.com/office/drawing/2014/main" id="{4A318E58-1B7A-ED45-8613-203E9D12C7E8}"/>
              </a:ext>
            </a:extLst>
          </p:cNvPr>
          <p:cNvSpPr>
            <a:spLocks noGrp="1"/>
          </p:cNvSpPr>
          <p:nvPr>
            <p:ph type="sldNum" sz="quarter" idx="12"/>
          </p:nvPr>
        </p:nvSpPr>
        <p:spPr>
          <a:xfrm>
            <a:off x="14490692" y="8449859"/>
            <a:ext cx="1298373" cy="486833"/>
          </a:xfrm>
        </p:spPr>
        <p:txBody>
          <a:bodyPr/>
          <a:lstStyle>
            <a:lvl1pPr>
              <a:defRPr>
                <a:solidFill>
                  <a:schemeClr val="bg1"/>
                </a:solidFill>
              </a:defRPr>
            </a:lvl1pPr>
          </a:lstStyle>
          <a:p>
            <a:fld id="{C3EA1673-78FD-634F-9C2E-5F0AE7D89E58}" type="slidenum">
              <a:rPr lang="en-US" smtClean="0">
                <a:solidFill>
                  <a:srgbClr val="006937"/>
                </a:solidFill>
              </a:rPr>
              <a:pPr/>
              <a:t>9</a:t>
            </a:fld>
            <a:endParaRPr lang="en-US" dirty="0">
              <a:solidFill>
                <a:srgbClr val="006937"/>
              </a:solidFill>
            </a:endParaRPr>
          </a:p>
        </p:txBody>
      </p:sp>
    </p:spTree>
    <p:extLst>
      <p:ext uri="{BB962C8B-B14F-4D97-AF65-F5344CB8AC3E}">
        <p14:creationId xmlns:p14="http://schemas.microsoft.com/office/powerpoint/2010/main" val="200395668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3391</TotalTime>
  <Words>10969</Words>
  <Application>Microsoft Office PowerPoint</Application>
  <PresentationFormat>Custom</PresentationFormat>
  <Paragraphs>786</Paragraphs>
  <Slides>40</Slides>
  <Notes>26</Notes>
  <HiddenSlides>12</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Roboto</vt:lpstr>
      <vt:lpstr>Office Theme</vt:lpstr>
      <vt:lpstr>PowerPoint Presentation</vt:lpstr>
      <vt:lpstr>About this activity</vt:lpstr>
      <vt:lpstr>Curriculum links - England </vt:lpstr>
      <vt:lpstr>Curriculum links - Wales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About this activity</vt:lpstr>
      <vt:lpstr>Curriculum links - England </vt:lpstr>
      <vt:lpstr>Curriculum links - Wales </vt:lpstr>
      <vt:lpstr>PowerPoint Presentation</vt:lpstr>
      <vt:lpstr>PowerPoint Presentation</vt:lpstr>
      <vt:lpstr>PowerPoint Presentation</vt:lpstr>
      <vt:lpstr>PowerPoint Presentation</vt:lpstr>
      <vt:lpstr>PowerPoint Presentation</vt:lpstr>
      <vt:lpstr>PowerPoint Presentation</vt:lpstr>
      <vt:lpstr>About this activity</vt:lpstr>
      <vt:lpstr>Curriculum links - England </vt:lpstr>
      <vt:lpstr>Curriculum links - Wales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About this activity</vt:lpstr>
      <vt:lpstr>Curriculum links - England </vt:lpstr>
      <vt:lpstr>Curriculum links - Wales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Toni Chase</dc:creator>
  <cp:lastModifiedBy>Katrina MacKay</cp:lastModifiedBy>
  <cp:revision>100</cp:revision>
  <dcterms:created xsi:type="dcterms:W3CDTF">2021-04-08T00:30:21Z</dcterms:created>
  <dcterms:modified xsi:type="dcterms:W3CDTF">2022-01-11T16:06:24Z</dcterms:modified>
</cp:coreProperties>
</file>